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7" r:id="rId2"/>
    <p:sldId id="309" r:id="rId3"/>
    <p:sldId id="292" r:id="rId4"/>
    <p:sldId id="258" r:id="rId5"/>
    <p:sldId id="259" r:id="rId6"/>
    <p:sldId id="260" r:id="rId7"/>
    <p:sldId id="290" r:id="rId8"/>
    <p:sldId id="261" r:id="rId9"/>
    <p:sldId id="262" r:id="rId10"/>
    <p:sldId id="317" r:id="rId11"/>
    <p:sldId id="293" r:id="rId12"/>
    <p:sldId id="304" r:id="rId13"/>
    <p:sldId id="263" r:id="rId14"/>
    <p:sldId id="291" r:id="rId15"/>
    <p:sldId id="264" r:id="rId16"/>
    <p:sldId id="287" r:id="rId17"/>
    <p:sldId id="300" r:id="rId18"/>
    <p:sldId id="288" r:id="rId19"/>
    <p:sldId id="294" r:id="rId20"/>
    <p:sldId id="296" r:id="rId21"/>
    <p:sldId id="295" r:id="rId22"/>
    <p:sldId id="268" r:id="rId23"/>
    <p:sldId id="273" r:id="rId24"/>
    <p:sldId id="269" r:id="rId25"/>
    <p:sldId id="270" r:id="rId26"/>
    <p:sldId id="271" r:id="rId27"/>
    <p:sldId id="272" r:id="rId28"/>
    <p:sldId id="286" r:id="rId29"/>
    <p:sldId id="308" r:id="rId30"/>
    <p:sldId id="265" r:id="rId31"/>
    <p:sldId id="307" r:id="rId32"/>
    <p:sldId id="266" r:id="rId33"/>
    <p:sldId id="280" r:id="rId34"/>
    <p:sldId id="303" r:id="rId35"/>
    <p:sldId id="282" r:id="rId36"/>
    <p:sldId id="267" r:id="rId37"/>
    <p:sldId id="312" r:id="rId38"/>
    <p:sldId id="313" r:id="rId39"/>
    <p:sldId id="314" r:id="rId40"/>
    <p:sldId id="281" r:id="rId41"/>
    <p:sldId id="305" r:id="rId42"/>
    <p:sldId id="283" r:id="rId43"/>
    <p:sldId id="289" r:id="rId44"/>
    <p:sldId id="297" r:id="rId45"/>
    <p:sldId id="306" r:id="rId46"/>
    <p:sldId id="316" r:id="rId47"/>
    <p:sldId id="276" r:id="rId48"/>
    <p:sldId id="277" r:id="rId49"/>
    <p:sldId id="278" r:id="rId50"/>
    <p:sldId id="279" r:id="rId51"/>
    <p:sldId id="284" r:id="rId52"/>
    <p:sldId id="28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07" autoAdjust="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49B0E-D548-45AD-87F4-AE3AEBF9F402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6AAFA-ED7D-413E-A30E-A68336D4E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6AAFA-ED7D-413E-A30E-A68336D4E71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Latn-CS" smtClean="0"/>
              <a:t>Kliknite i uredite stil podnaslova mastera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cxnSp>
        <p:nvCxnSpPr>
          <p:cNvPr id="8" name="Prava linija spajanj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rava linija spajanj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Čuvar mesta za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925-98E4-4C5A-8518-036944BC440F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16" name="Čuvar mesta za broj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0BEC7B-F06A-4E16-ACC6-E8D2A8EB0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Čuvar mesta za podnožj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925-98E4-4C5A-8518-036944BC440F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EC7B-F06A-4E16-ACC6-E8D2A8EB0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925-98E4-4C5A-8518-036944BC440F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EC7B-F06A-4E16-ACC6-E8D2A8EB0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uvar mesta za sadržaj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14" name="Čuvar mesta za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E9C925-98E4-4C5A-8518-036944BC440F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15" name="Čuvar mesta za broj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A0BEC7B-F06A-4E16-ACC6-E8D2A8EB0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Čuvar mesta za podnožj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925-98E4-4C5A-8518-036944BC440F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EC7B-F06A-4E16-ACC6-E8D2A8EB0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</p:txBody>
      </p:sp>
      <p:cxnSp>
        <p:nvCxnSpPr>
          <p:cNvPr id="7" name="Prava linija spajanj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925-98E4-4C5A-8518-036944BC440F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EC7B-F06A-4E16-ACC6-E8D2A8EB0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11" name="Čuvar mesta za sadržaj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13" name="Čuvar mesta za sadržaj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EC7B-F06A-4E16-ACC6-E8D2A8EB0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925-98E4-4C5A-8518-036944BC440F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</p:txBody>
      </p:sp>
      <p:sp>
        <p:nvSpPr>
          <p:cNvPr id="32" name="Čuvar mesta za sadržaj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34" name="Čuvar mesta za sadržaj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12" name="Čuvar mesta za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</p:txBody>
      </p:sp>
      <p:cxnSp>
        <p:nvCxnSpPr>
          <p:cNvPr id="10" name="Prava linija spajanj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a linija spajanj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925-98E4-4C5A-8518-036944BC440F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EC7B-F06A-4E16-ACC6-E8D2A8EB0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925-98E4-4C5A-8518-036944BC440F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EC7B-F06A-4E16-ACC6-E8D2A8EB0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Čuvar mesta za sadržaj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8" name="Čuvar mesta za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E9C925-98E4-4C5A-8518-036944BC440F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0BEC7B-F06A-4E16-ACC6-E8D2A8EB0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Čuvar mesta za podnožj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r-Latn-CS" smtClean="0"/>
              <a:t>Kliknite na ikonu da biste dodali sliku</a:t>
            </a:r>
            <a:endParaRPr kumimoji="0"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</p:txBody>
      </p:sp>
      <p:sp>
        <p:nvSpPr>
          <p:cNvPr id="8" name="Čuvar mesta za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925-98E4-4C5A-8518-036944BC440F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0BEC7B-F06A-4E16-ACC6-E8D2A8EB0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Čuvar mesta za podnožj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uvar mesta za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  <a:p>
            <a:pPr lvl="1" eaLnBrk="1" latinLnBrk="0" hangingPunct="1"/>
            <a:r>
              <a:rPr kumimoji="0" lang="sr-Latn-CS" smtClean="0"/>
              <a:t>Drugi nivo</a:t>
            </a:r>
          </a:p>
          <a:p>
            <a:pPr lvl="2" eaLnBrk="1" latinLnBrk="0" hangingPunct="1"/>
            <a:r>
              <a:rPr kumimoji="0" lang="sr-Latn-CS" smtClean="0"/>
              <a:t>Treći nivo</a:t>
            </a:r>
          </a:p>
          <a:p>
            <a:pPr lvl="3" eaLnBrk="1" latinLnBrk="0" hangingPunct="1"/>
            <a:r>
              <a:rPr kumimoji="0" lang="sr-Latn-CS" smtClean="0"/>
              <a:t>Četvrti nivo</a:t>
            </a:r>
          </a:p>
          <a:p>
            <a:pPr lvl="4" eaLnBrk="1" latinLnBrk="0" hangingPunct="1"/>
            <a:r>
              <a:rPr kumimoji="0" lang="sr-Latn-CS" smtClean="0"/>
              <a:t>Peti nivo</a:t>
            </a:r>
            <a:endParaRPr kumimoji="0" lang="en-US"/>
          </a:p>
        </p:txBody>
      </p:sp>
      <p:sp>
        <p:nvSpPr>
          <p:cNvPr id="24" name="Čuvar mesta za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E9C925-98E4-4C5A-8518-036944BC440F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10" name="Čuvar mesta za podnožj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Čuvar mesta za broj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A0BEC7B-F06A-4E16-ACC6-E8D2A8EB0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Čuvar mesta za naslov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A2%D1%80%D0%B5%D1%9B%D0%B8_%D1%80%D0%B0%D1%98%D1%85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r.wikipedia.org/wiki/%D0%90%D0%B4%D0%BE%D0%BB%D1%84_%D0%A5%D0%B8%D1%82%D0%BB%D0%B5%D1%80" TargetMode="External"/><Relationship Id="rId5" Type="http://schemas.openxmlformats.org/officeDocument/2006/relationships/hyperlink" Target="https://sr.wikipedia.org/wiki/%D0%9A%D0%BE%D0%BC%D0%BE%D0%BD%D0%B2%D0%B5%D0%BB%D1%82" TargetMode="External"/><Relationship Id="rId4" Type="http://schemas.openxmlformats.org/officeDocument/2006/relationships/hyperlink" Target="https://sr.wikipedia.org/wiki/%D0%9D%D0%B5%D0%B2%D0%B8%D0%BB_%D0%A7%D0%B5%D0%BC%D0%B1%D0%B5%D1%80%D0%BB%D0%B5%D0%B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8A%D1%83%D1%84%D0%B0%D1%83%D0%BD%D0%B4%D0%BB%D0%B5%D0%BD%D0%B4" TargetMode="External"/><Relationship Id="rId2" Type="http://schemas.openxmlformats.org/officeDocument/2006/relationships/hyperlink" Target="https://sr.wikipedia.org/w/index.php?title=%D0%90%D1%80%D0%B3%D0%B5%D0%BD%D1%82%D0%B8%D1%98%D0%B0&amp;action=edit&amp;redlink=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r.wikipedia.org/wiki/%D0%9F%D1%80%D0%B5%D0%B4%D1%81%D0%B5%D0%B4%D0%BD%D0%B8%D0%BA_%D0%A1%D1%98%D0%B5%D0%B4%D0%B8%D1%9A%D0%B5%D0%BD%D0%B8%D1%85_%D0%90%D0%BC%D0%B5%D1%80%D0%B8%D1%87%D0%BA%D0%B8%D1%85_%D0%94%D1%80%D0%B6%D0%B0%D0%B2%D0%B0" TargetMode="External"/><Relationship Id="rId4" Type="http://schemas.openxmlformats.org/officeDocument/2006/relationships/hyperlink" Target="https://sr.wikipedia.org/wiki/%D0%9F%D1%80%D0%B5%D0%BC%D0%B8%D1%98%D0%B5%D1%80_%D0%A3%D1%98%D0%B5%D0%B4%D0%B8%D1%9A%D0%B5%D0%BD%D0%BE%D0%B3_%D0%9A%D1%80%D0%B0%D1%99%D0%B5%D0%B2%D1%81%D1%82%D0%B2%D0%B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0" y="2000240"/>
            <a:ext cx="93347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Тотални Рат</a:t>
            </a:r>
          </a:p>
          <a:p>
            <a:pPr algn="ctr"/>
            <a:r>
              <a:rPr lang="sr-Cyrl-C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(1939-1945) </a:t>
            </a:r>
            <a:endParaRPr lang="sr-Latn-C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ink-elearning.com/linkdl/coursefiles/251/1_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260648"/>
            <a:ext cx="1257300" cy="1434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221088"/>
            <a:ext cx="2915816" cy="258532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CS" dirty="0" smtClean="0"/>
              <a:t>,,Крв, зној, и сузе” чекају Британце у предстојећем рату.</a:t>
            </a:r>
          </a:p>
          <a:p>
            <a:r>
              <a:rPr lang="sr-Cyrl-CS" dirty="0" smtClean="0"/>
              <a:t>Ми се никада нећемо предати...</a:t>
            </a:r>
          </a:p>
          <a:p>
            <a:r>
              <a:rPr lang="sr-Cyrl-CS" dirty="0" smtClean="0"/>
              <a:t>Карактеристичан стајлинг:</a:t>
            </a:r>
          </a:p>
          <a:p>
            <a:r>
              <a:rPr lang="sr-Cyrl-CS" dirty="0" smtClean="0"/>
              <a:t>Цилиндер, смокинг, штап и цигарета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0"/>
            <a:ext cx="576064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 дужности и у политичкој "дивљини" током 1930-их, Черчил је био предводник у упозоравању на опасност од 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Трећи рајх"/>
              </a:rPr>
              <a:t>нацистичке Немачке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 заступник кампање за поновно наоружавање и одбрану Версајског поретка. Након оставке 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Невил Чемберлен"/>
              </a:rPr>
              <a:t>Невила Чемберлена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10. маја 1940, Черчил је постао премијер. Његово упорно одбијање да размишља о капитулацији је послужио као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инспирација за британски отпор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нарочито током тешких првих дана рата, када су Британија   и 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Комонвелт"/>
              </a:rPr>
              <a:t>Комонвелт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остали усамљени у активном супротстављању 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Адолф Хитлер"/>
              </a:rPr>
              <a:t>Адолфу Хитлеру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Черчил је посебно познат по својим говорима и радио емисијама, које су помогле да инспиришу британски народ. Предводио је Уједињено Краљевство као премијер све док победа над нацистичком Немачком није била осигурана (1940-1945).</a:t>
            </a:r>
          </a:p>
          <a:p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,Не постоје наши стални пријатељи ,и стални непријатељи, већ само наши стални интереси</a:t>
            </a: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Руси су га због упорност у политици назвали ,,британски булдог</a:t>
            </a:r>
            <a:r>
              <a:rPr lang="sr-Cyrl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88640"/>
            <a:ext cx="2520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Винстон Черчил</a:t>
            </a:r>
          </a:p>
          <a:p>
            <a:endParaRPr lang="en-US" dirty="0"/>
          </a:p>
        </p:txBody>
      </p:sp>
      <p:pic>
        <p:nvPicPr>
          <p:cNvPr id="1030" name="Picture 6" descr="vinston čerčil / foto: gett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6672"/>
            <a:ext cx="2736304" cy="4014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340768"/>
            <a:ext cx="54726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Ратна  дејства </a:t>
            </a:r>
          </a:p>
          <a:p>
            <a:pPr algn="ctr"/>
            <a:r>
              <a:rPr lang="sr-Cyrl-C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r>
              <a:rPr lang="sr-Cyrl-R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r-Cyrl-C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r>
              <a:rPr lang="sr-Cyrl-R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реломни догађаји</a:t>
            </a:r>
            <a:r>
              <a:rPr lang="sr-Cyrl-R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r-Cyrl-R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1941/42-1943.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449767" y="357166"/>
            <a:ext cx="62444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Борбе у Северној Африци</a:t>
            </a:r>
            <a:endParaRPr lang="sr-Latn-C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285720" y="1124744"/>
            <a:ext cx="8858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/>
              <a:t>Неуспешно започињу Италијани у јесен 1940. против Британаца у Либији.</a:t>
            </a:r>
            <a:r>
              <a:rPr lang="sr-Latn-RS" sz="2400" dirty="0" smtClean="0"/>
              <a:t>1941.</a:t>
            </a:r>
            <a:r>
              <a:rPr lang="sr-Cyrl-CS" sz="2400" dirty="0" smtClean="0"/>
              <a:t>Немачка упућије тзв</a:t>
            </a:r>
            <a:r>
              <a:rPr lang="sr-Latn-CS" sz="2400" dirty="0" smtClean="0"/>
              <a:t>.</a:t>
            </a:r>
            <a:r>
              <a:rPr lang="sr-Cyrl-CS" sz="2400" dirty="0" smtClean="0"/>
              <a:t> Афрчки експедициони корпус (моторизиван и оклопни )генерала Ервина Ромела који брзо стабилизује фронт  прелази у напад</a:t>
            </a:r>
            <a:r>
              <a:rPr lang="sr-Cyrl-CS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sr-Cyrl-CS" sz="2400" dirty="0" err="1" smtClean="0">
                <a:solidFill>
                  <a:schemeClr val="tx2">
                    <a:lumMod val="50000"/>
                  </a:schemeClr>
                </a:solidFill>
              </a:rPr>
              <a:t>Поч.1942</a:t>
            </a:r>
            <a:r>
              <a:rPr lang="sr-Cyrl-CS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sr-Cyrl-CS" sz="2400" b="1" dirty="0" smtClean="0">
                <a:solidFill>
                  <a:srgbClr val="FFFF00"/>
                </a:solidFill>
              </a:rPr>
              <a:t>Ромел-,,Пустињска </a:t>
            </a:r>
            <a:r>
              <a:rPr lang="sr-Latn-RS" sz="2400" b="1" dirty="0" smtClean="0">
                <a:solidFill>
                  <a:srgbClr val="FFFF00"/>
                </a:solidFill>
              </a:rPr>
              <a:t> </a:t>
            </a:r>
            <a:r>
              <a:rPr lang="sr-Cyrl-CS" sz="2400" b="1" dirty="0" smtClean="0">
                <a:solidFill>
                  <a:srgbClr val="FFFF00"/>
                </a:solidFill>
              </a:rPr>
              <a:t>лисица”</a:t>
            </a:r>
            <a:r>
              <a:rPr lang="sr-Cyrl-C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r-Cyrl-CS" sz="2400" dirty="0" smtClean="0"/>
              <a:t>потискује Британце на египатску границу а затим </a:t>
            </a:r>
            <a:r>
              <a:rPr lang="sr-Cyrl-CS" sz="2400" dirty="0" smtClean="0">
                <a:solidFill>
                  <a:schemeClr val="tx2">
                    <a:lumMod val="50000"/>
                  </a:schemeClr>
                </a:solidFill>
              </a:rPr>
              <a:t>крајем маја 1942. отпочиње офанзиву под називом </a:t>
            </a:r>
            <a:r>
              <a:rPr lang="sr-Cyrl-CS" sz="2400" b="1" dirty="0" smtClean="0">
                <a:solidFill>
                  <a:schemeClr val="tx2">
                    <a:lumMod val="50000"/>
                  </a:schemeClr>
                </a:solidFill>
              </a:rPr>
              <a:t>,,</a:t>
            </a:r>
            <a:r>
              <a:rPr lang="sr-Cyrl-CS" sz="2400" b="1" dirty="0" smtClean="0">
                <a:solidFill>
                  <a:srgbClr val="FFFF00"/>
                </a:solidFill>
              </a:rPr>
              <a:t>Пустињсака олуја</a:t>
            </a:r>
            <a:r>
              <a:rPr lang="sr-Cyrl-CS" sz="2400" b="1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  <a:r>
              <a:rPr lang="sr-Cyrl-CS" sz="2400" dirty="0" smtClean="0">
                <a:solidFill>
                  <a:schemeClr val="tx2">
                    <a:lumMod val="50000"/>
                  </a:schemeClr>
                </a:solidFill>
              </a:rPr>
              <a:t> потискивања Британаца до места </a:t>
            </a:r>
            <a:r>
              <a:rPr lang="sr-Cyrl-CS" sz="2400" b="1" dirty="0" smtClean="0">
                <a:solidFill>
                  <a:srgbClr val="FFFF00"/>
                </a:solidFill>
              </a:rPr>
              <a:t>Ел Аламејн </a:t>
            </a:r>
            <a:r>
              <a:rPr lang="sr-Cyrl-CS" sz="2400" dirty="0" smtClean="0">
                <a:solidFill>
                  <a:schemeClr val="tx2">
                    <a:lumMod val="50000"/>
                  </a:schemeClr>
                </a:solidFill>
              </a:rPr>
              <a:t>заустављен у новембру под командом маршала </a:t>
            </a:r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Бернарда </a:t>
            </a:r>
            <a:r>
              <a:rPr lang="sr-Cyrl-C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Монтогомерија</a:t>
            </a:r>
            <a:r>
              <a:rPr lang="sr-Cyrl-CS" sz="2400" dirty="0" smtClean="0"/>
              <a:t>. Стижу  амерички четвромоторни бомбардери  ,,летеће тврђаве” и тенкови ,,шермен” у деловима. Ромел се повлачи у Тунис , у Алжиру се искрцавају нове америчке снаге, опкољени</a:t>
            </a:r>
            <a:r>
              <a:rPr lang="sr-Latn-CS" sz="2400" dirty="0" smtClean="0"/>
              <a:t> </a:t>
            </a:r>
            <a:r>
              <a:rPr lang="sr-Cyrl-CS" sz="2400" dirty="0" smtClean="0"/>
              <a:t> </a:t>
            </a:r>
            <a:r>
              <a:rPr lang="sr-Cyrl-CS" sz="2400" b="1" dirty="0" smtClean="0">
                <a:solidFill>
                  <a:srgbClr val="FFFF00"/>
                </a:solidFill>
              </a:rPr>
              <a:t>Афрчки експедициони корпус  се предаје  12.05.1943. </a:t>
            </a:r>
            <a:r>
              <a:rPr lang="sr-Cyrl-CS" sz="2400" dirty="0" smtClean="0">
                <a:solidFill>
                  <a:srgbClr val="FFFF00"/>
                </a:solidFill>
              </a:rPr>
              <a:t>чиме се завршава рат у Северној Африци</a:t>
            </a:r>
            <a:r>
              <a:rPr lang="sr-Cyrl-CS" sz="2400" dirty="0" smtClean="0"/>
              <a:t>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20688"/>
            <a:ext cx="36910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144000" y="836712"/>
            <a:ext cx="1836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Ромел </a:t>
            </a:r>
            <a:endParaRPr lang="en-US" sz="2000" b="1" dirty="0"/>
          </a:p>
        </p:txBody>
      </p:sp>
    </p:spTree>
  </p:cSld>
  <p:clrMapOvr>
    <a:masterClrMapping/>
  </p:clrMapOvr>
  <p:transition spd="med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4 0.00902 L -0.56424 0.050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4509E-6 L -0.3776 0.00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istorijazasve.files.wordpress.com/2012/04/romel.jpg?w=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2257425" cy="2847976"/>
          </a:xfrm>
          <a:prstGeom prst="rect">
            <a:avLst/>
          </a:prstGeom>
          <a:noFill/>
        </p:spPr>
      </p:pic>
      <p:pic>
        <p:nvPicPr>
          <p:cNvPr id="46084" name="Picture 4" descr="http://www.drugisvetski.com/graphic/romel_u_pratnji_italijanskog_oficira_priprema_se_za_smotru_pred_odlazak_na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260648"/>
            <a:ext cx="6415980" cy="32861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55776" y="3356992"/>
            <a:ext cx="612068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Немачки афрички корпус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Ромел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14096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,,Пустињска лисица” </a:t>
            </a:r>
            <a:endParaRPr lang="en-US" sz="2400" dirty="0"/>
          </a:p>
        </p:txBody>
      </p:sp>
      <p:pic>
        <p:nvPicPr>
          <p:cNvPr id="46086" name="Picture 6" descr="http://www.drugisvetski.com/graphic/iskrcavanje_u_tripolij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861048"/>
            <a:ext cx="734481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789329" y="285728"/>
            <a:ext cx="75653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Ратна хроника </a:t>
            </a:r>
            <a:r>
              <a:rPr lang="sr-Cyrl-C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1941:</a:t>
            </a:r>
            <a:endParaRPr lang="sr-Latn-C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0" y="1071546"/>
            <a:ext cx="91440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r-Cyrl-CS" sz="2800" b="1" dirty="0" smtClean="0">
                <a:ln/>
                <a:solidFill>
                  <a:srgbClr val="FFFF00"/>
                </a:solidFill>
              </a:rPr>
              <a:t>,,Барбароса”-напад на Совјетски Савез,</a:t>
            </a:r>
            <a:r>
              <a:rPr lang="sr-Cyrl-CS" sz="2800" b="1" dirty="0" err="1" smtClean="0">
                <a:ln/>
                <a:solidFill>
                  <a:srgbClr val="FFFF00"/>
                </a:solidFill>
              </a:rPr>
              <a:t>22.јуна1941</a:t>
            </a:r>
            <a:r>
              <a:rPr lang="sr-Cyrl-CS" sz="2800" b="1" dirty="0" smtClean="0">
                <a:ln/>
                <a:solidFill>
                  <a:srgbClr val="FFFF00"/>
                </a:solidFill>
              </a:rPr>
              <a:t>.</a:t>
            </a:r>
          </a:p>
          <a:p>
            <a:r>
              <a:rPr lang="sr-Cyrl-CS" sz="2800" b="1" dirty="0" smtClean="0">
                <a:ln/>
                <a:solidFill>
                  <a:srgbClr val="FFFF00"/>
                </a:solidFill>
              </a:rPr>
              <a:t>Највећа операција у историји ратовања.</a:t>
            </a:r>
            <a:endParaRPr lang="sr-Latn-CS" sz="2800" b="1" dirty="0">
              <a:ln/>
              <a:solidFill>
                <a:srgbClr val="FFFF00"/>
              </a:solidFill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0" y="214311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800" b="1" dirty="0" smtClean="0">
                <a:ln/>
                <a:solidFill>
                  <a:srgbClr val="FFFF00"/>
                </a:solidFill>
              </a:rPr>
              <a:t>Блиц </a:t>
            </a:r>
            <a:r>
              <a:rPr lang="sr-Cyrl-CS" sz="2800" b="1" dirty="0" err="1" smtClean="0">
                <a:ln/>
                <a:solidFill>
                  <a:srgbClr val="FFFF00"/>
                </a:solidFill>
              </a:rPr>
              <a:t>криг</a:t>
            </a:r>
            <a:r>
              <a:rPr lang="sr-Cyrl-CS" sz="2800" b="1" dirty="0" smtClean="0">
                <a:ln/>
                <a:solidFill>
                  <a:srgbClr val="FFFF00"/>
                </a:solidFill>
              </a:rPr>
              <a:t>  према Лењинграду, Москви и Кијеву. Циљ :пре зиме заузети Лењинград,  Москву  и Стаљинград,</a:t>
            </a:r>
            <a:r>
              <a:rPr lang="sr-Latn-RS" sz="2800" b="1" dirty="0" smtClean="0">
                <a:ln/>
                <a:solidFill>
                  <a:srgbClr val="FFFF00"/>
                </a:solidFill>
              </a:rPr>
              <a:t> </a:t>
            </a:r>
            <a:r>
              <a:rPr lang="sr-Cyrl-CS" sz="2800" b="1" dirty="0" smtClean="0">
                <a:ln/>
                <a:solidFill>
                  <a:srgbClr val="FFFF00"/>
                </a:solidFill>
              </a:rPr>
              <a:t>и припремити освајање Сибира. 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Okvir za tekst 4"/>
          <p:cNvSpPr txBox="1"/>
          <p:nvPr/>
        </p:nvSpPr>
        <p:spPr>
          <a:xfrm>
            <a:off x="0" y="3501008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 smtClean="0"/>
              <a:t>Напад на СС извршен је у широком фронту од 3000 км од Балтичког до Црног </a:t>
            </a:r>
            <a:r>
              <a:rPr lang="sr-Cyrl-CS" sz="2800" dirty="0" err="1" smtClean="0"/>
              <a:t>мора.Учествовало</a:t>
            </a:r>
            <a:r>
              <a:rPr lang="sr-Cyrl-CS" sz="2800" dirty="0" smtClean="0"/>
              <a:t> 190 дивизија са 5 милиона војника,3.400 тенкова,5.000 авиона и 200 бродова и подморница. </a:t>
            </a:r>
            <a:r>
              <a:rPr lang="sr-Cyrl-CS" sz="2400" dirty="0" smtClean="0"/>
              <a:t>Руси ништа не бране до Москве  јер Стаљин не издаје наређења</a:t>
            </a:r>
            <a:r>
              <a:rPr lang="sr-Cyrl-CS" sz="2800" dirty="0" smtClean="0"/>
              <a:t>. </a:t>
            </a:r>
            <a:r>
              <a:rPr lang="sr-Cyrl-CS" sz="2400" dirty="0" smtClean="0"/>
              <a:t>У  септембру запчели напад на Москву. Немци кренули у летњој опреми .Стаљин пребацује фабрике, болнице и култ.установе  и благо у Сибир али он остаје у Москви.</a:t>
            </a:r>
            <a:endParaRPr lang="en-US" sz="2400" dirty="0"/>
          </a:p>
        </p:txBody>
      </p:sp>
      <p:sp>
        <p:nvSpPr>
          <p:cNvPr id="7" name="Pravougaonik 6"/>
          <p:cNvSpPr/>
          <p:nvPr/>
        </p:nvSpPr>
        <p:spPr>
          <a:xfrm>
            <a:off x="0" y="4714884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r-Cyrl-CS" sz="2800" b="1" cap="none" spc="0" dirty="0" smtClean="0">
                <a:ln/>
                <a:solidFill>
                  <a:srgbClr val="FFFF00"/>
                </a:solidFill>
                <a:effectLst/>
              </a:rPr>
              <a:t>.</a:t>
            </a:r>
            <a:endParaRPr lang="sr-Latn-C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pic>
        <p:nvPicPr>
          <p:cNvPr id="39938" name="Picture 2" descr="https://scontent-frt3-1.xx.fbcdn.net/v/t1.0-9/13501781_747873978648363_1871305675758098023_n.jpg?oh=fcf1549f58b60a6ef0bfe37268de8bcf&amp;oe=58050A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916832"/>
            <a:ext cx="3152775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0.00278 L -0.53855 -0.018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encrypted-tbn3.gstatic.com/images?q=tbn:ANd9GcQ_kT9yTIePkigFt8C7upYonLnzOy8Tku2eZucLqD5vEZL8Lq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4104456" cy="2592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750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ln/>
                <a:solidFill>
                  <a:srgbClr val="FFFF00"/>
                </a:solidFill>
              </a:rPr>
              <a:t>Немачки блиц криг на копну - заустављен у Москви у руском контранападу </a:t>
            </a:r>
            <a:r>
              <a:rPr lang="sr-Latn-RS" sz="2800" b="1" dirty="0" smtClean="0">
                <a:ln/>
                <a:solidFill>
                  <a:srgbClr val="FFFF00"/>
                </a:solidFill>
              </a:rPr>
              <a:t>5</a:t>
            </a:r>
            <a:r>
              <a:rPr lang="sr-Cyrl-CS" sz="2800" b="1" dirty="0" smtClean="0">
                <a:ln/>
                <a:solidFill>
                  <a:srgbClr val="FFFF00"/>
                </a:solidFill>
              </a:rPr>
              <a:t>.12.1941.под командом Георгија Константиновича Жукова уз велику помоћ зиме и премоћ тенкова Т-34.</a:t>
            </a:r>
            <a:endParaRPr lang="en-US" sz="2800" dirty="0"/>
          </a:p>
        </p:txBody>
      </p:sp>
      <p:pic>
        <p:nvPicPr>
          <p:cNvPr id="41990" name="Picture 6" descr="http://upload.wikimedia.org/wikipedia/commons/1/1b/Bundesarchiv_Bild_183-B17220,_Sowjetunion,_Panzerangriff_bei_Ist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16832"/>
            <a:ext cx="4104456" cy="4464496"/>
          </a:xfrm>
          <a:prstGeom prst="rect">
            <a:avLst/>
          </a:prstGeom>
          <a:noFill/>
        </p:spPr>
      </p:pic>
      <p:pic>
        <p:nvPicPr>
          <p:cNvPr id="22530" name="Picture 2" descr="http://www.superknjizara.hr/photo/knjige/m_1000010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365104"/>
            <a:ext cx="1944216" cy="24928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4008" y="630932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Потискивање Немаца из Москве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2060848"/>
            <a:ext cx="3888432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Борбе од октобра ’41.  до фебруара 42. Немци одбачени 250 км.од Москв.е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srpskioklop.paluba.info/t34/t34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715000" cy="3429001"/>
          </a:xfrm>
          <a:prstGeom prst="rect">
            <a:avLst/>
          </a:prstGeom>
          <a:noFill/>
        </p:spPr>
      </p:pic>
      <p:pic>
        <p:nvPicPr>
          <p:cNvPr id="55300" name="Picture 4" descr="http://www.ecomodelismo.com/ECO_imgArt/TAMI/TAMI-35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2857500" cy="2384673"/>
          </a:xfrm>
          <a:prstGeom prst="rect">
            <a:avLst/>
          </a:prstGeom>
          <a:noFill/>
        </p:spPr>
      </p:pic>
      <p:pic>
        <p:nvPicPr>
          <p:cNvPr id="55302" name="Picture 6" descr="http://www.srpskioklop.paluba.info/t34/t34-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5688632" cy="3140968"/>
          </a:xfrm>
          <a:prstGeom prst="rect">
            <a:avLst/>
          </a:prstGeom>
          <a:noFill/>
        </p:spPr>
      </p:pic>
      <p:pic>
        <p:nvPicPr>
          <p:cNvPr id="55304" name="Picture 8" descr="http://www.top10.co.rs/T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140968"/>
            <a:ext cx="2933700" cy="1562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84168" y="4797152"/>
            <a:ext cx="2880320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000" dirty="0" smtClean="0"/>
              <a:t>Т - 34 ознака је за совјетски тенк из Другог светског рата који је много пута </a:t>
            </a:r>
            <a:r>
              <a:rPr lang="sr-Cyrl-RS" sz="2000" dirty="0" smtClean="0"/>
              <a:t>про</a:t>
            </a:r>
            <a:r>
              <a:rPr lang="sr-Latn-CS" sz="2000" dirty="0" smtClean="0"/>
              <a:t>глашаван </a:t>
            </a:r>
            <a:r>
              <a:rPr lang="sr-Cyrl-RS" sz="2000" dirty="0" smtClean="0"/>
              <a:t>за </a:t>
            </a:r>
            <a:r>
              <a:rPr lang="sr-Latn-CS" sz="2000" dirty="0" smtClean="0"/>
              <a:t>најбољ</a:t>
            </a:r>
            <a:r>
              <a:rPr lang="sr-Cyrl-RS" dirty="0" smtClean="0"/>
              <a:t>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rbin.info/wp-content/uploads/2014/03/staljingradska-bitka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640960" cy="4968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229200"/>
            <a:ext cx="9144000" cy="172354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Лењинград под немачком опсадом 900 дана</a:t>
            </a:r>
            <a:r>
              <a:rPr lang="sr-Cyrl-CS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sr-Cyrl-CS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Санкт Петербург. </a:t>
            </a:r>
            <a:r>
              <a:rPr lang="sr-Cyrl-C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Хитлер, наредио да се град не заузима док не помру сви становници од глади.</a:t>
            </a:r>
            <a:endParaRPr lang="sr-Latn-C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759a9ffa0abd5ed34c58-76baa18eca5118ba96dca6403b176d26.r54.cf2.rackcdn.com/OIatMc8f1r_1395179891229.jpg?rasterSignature=a8065d6786f52cb2d01756a7bd84021a&amp;theme=Cinematic&amp;imageFilter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669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>
                <a:solidFill>
                  <a:schemeClr val="bg1"/>
                </a:solidFill>
              </a:rPr>
              <a:t>14. 08.1941.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storijica.files.wordpress.com/2014/05/d0bdd0bed0b2d0b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84976" cy="60324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CS" sz="2600" b="1" dirty="0" smtClean="0">
                <a:solidFill>
                  <a:srgbClr val="FFFF00"/>
                </a:solidFill>
              </a:rPr>
              <a:t>Атлантска повеља</a:t>
            </a:r>
            <a:r>
              <a:rPr lang="sr-Cyrl-CS" sz="2600" dirty="0" smtClean="0"/>
              <a:t> је политичка декларација уговорена током </a:t>
            </a:r>
            <a:r>
              <a:rPr lang="sr-Cyrl-CS" sz="2600" b="1" dirty="0" smtClean="0"/>
              <a:t>Атлантске конференције</a:t>
            </a:r>
            <a:r>
              <a:rPr lang="sr-Cyrl-CS" sz="2600" dirty="0" smtClean="0"/>
              <a:t> (шифровано </a:t>
            </a:r>
            <a:r>
              <a:rPr lang="en-US" sz="2600" dirty="0" smtClean="0"/>
              <a:t>RIVIERA) </a:t>
            </a:r>
            <a:r>
              <a:rPr lang="sr-Cyrl-CS" sz="2600" dirty="0" smtClean="0"/>
              <a:t>на ратном броду у луци </a:t>
            </a:r>
            <a:r>
              <a:rPr lang="sr-Cyrl-CS" sz="2600" dirty="0" smtClean="0">
                <a:hlinkClick r:id="rId2" tooltip="Аргентија (страница не постоји)"/>
              </a:rPr>
              <a:t>Аргентина</a:t>
            </a:r>
            <a:r>
              <a:rPr lang="sr-Cyrl-CS" sz="2600" dirty="0" smtClean="0"/>
              <a:t> код </a:t>
            </a:r>
            <a:r>
              <a:rPr lang="sr-Cyrl-CS" sz="2600" dirty="0" smtClean="0">
                <a:hlinkClick r:id="rId3" tooltip="Њуфаундленд"/>
              </a:rPr>
              <a:t>Њуфаундленд</a:t>
            </a:r>
            <a:r>
              <a:rPr lang="sr-Cyrl-CS" sz="2600" dirty="0" smtClean="0"/>
              <a:t>а  . Учесници преговора су били </a:t>
            </a:r>
            <a:r>
              <a:rPr lang="sr-Cyrl-CS" sz="2600" dirty="0" smtClean="0">
                <a:solidFill>
                  <a:srgbClr val="FFFF00"/>
                </a:solidFill>
                <a:hlinkClick r:id="rId4" tooltip="Премијер Уједињеног Краљевства"/>
              </a:rPr>
              <a:t>премијер Уједињеног Краљевства</a:t>
            </a:r>
            <a:r>
              <a:rPr lang="sr-Cyrl-CS" sz="2600" dirty="0" smtClean="0">
                <a:solidFill>
                  <a:srgbClr val="FFFF00"/>
                </a:solidFill>
              </a:rPr>
              <a:t> Винстон Черчил и </a:t>
            </a:r>
            <a:r>
              <a:rPr lang="sr-Cyrl-CS" sz="2600" dirty="0" smtClean="0">
                <a:solidFill>
                  <a:srgbClr val="FFFF00"/>
                </a:solidFill>
                <a:hlinkClick r:id="rId5" tooltip="Председник Сједињених Америчких Држава"/>
              </a:rPr>
              <a:t>председник Сједињених Америчких Држава</a:t>
            </a:r>
            <a:r>
              <a:rPr lang="sr-Cyrl-CS" sz="2600" dirty="0" smtClean="0">
                <a:solidFill>
                  <a:srgbClr val="FFFF00"/>
                </a:solidFill>
              </a:rPr>
              <a:t> Френклин Д.Рузвелт</a:t>
            </a:r>
            <a:r>
              <a:rPr lang="sr-Cyrl-CS" sz="2600" dirty="0" smtClean="0"/>
              <a:t>. Заједничка декларација је издата 14. 08.1941.</a:t>
            </a:r>
          </a:p>
          <a:p>
            <a:r>
              <a:rPr lang="sr-Cyrl-CS" sz="2600" b="1" dirty="0" smtClean="0"/>
              <a:t>Атлантска повеља је </a:t>
            </a:r>
            <a:r>
              <a:rPr lang="sr-Cyrl-CS" sz="2600" b="1" dirty="0" smtClean="0">
                <a:solidFill>
                  <a:srgbClr val="FFFF00"/>
                </a:solidFill>
              </a:rPr>
              <a:t>успоставила темеље  Антифашистичке коалиције (</a:t>
            </a:r>
            <a:r>
              <a:rPr lang="sr-Cyrl-CS" sz="2600" b="1" dirty="0" smtClean="0"/>
              <a:t>заједничке борбе против фашизма) </a:t>
            </a:r>
            <a:r>
              <a:rPr lang="sr-Cyrl-CS" sz="2600" b="1" dirty="0" smtClean="0">
                <a:solidFill>
                  <a:srgbClr val="FFFF00"/>
                </a:solidFill>
              </a:rPr>
              <a:t>и визију света после </a:t>
            </a:r>
            <a:r>
              <a:rPr lang="sr-Latn-RS" sz="2600" b="1" dirty="0" smtClean="0">
                <a:solidFill>
                  <a:srgbClr val="FFFF00"/>
                </a:solidFill>
              </a:rPr>
              <a:t>II </a:t>
            </a:r>
            <a:r>
              <a:rPr lang="sr-Cyrl-RS" sz="2600" b="1" dirty="0" smtClean="0">
                <a:solidFill>
                  <a:srgbClr val="FFFF00"/>
                </a:solidFill>
              </a:rPr>
              <a:t>светског рата</a:t>
            </a:r>
            <a:r>
              <a:rPr lang="sr-Cyrl-CS" sz="2600" dirty="0" smtClean="0"/>
              <a:t>, упркос чињеници да Сједињене Државе још нису ушле у рат. Убрзо се  </a:t>
            </a:r>
            <a:r>
              <a:rPr lang="sr-Cyrl-CS" sz="2600" dirty="0" smtClean="0">
                <a:solidFill>
                  <a:srgbClr val="FFFF00"/>
                </a:solidFill>
              </a:rPr>
              <a:t>прикључио Совјетски Савез</a:t>
            </a:r>
            <a:r>
              <a:rPr lang="sr-Cyrl-CS" sz="2600" dirty="0" smtClean="0"/>
              <a:t>. Од 1942. формалан назив </a:t>
            </a:r>
            <a:r>
              <a:rPr lang="sr-Cyrl-CS" sz="2400" b="1" dirty="0" smtClean="0">
                <a:solidFill>
                  <a:srgbClr val="FFFF00"/>
                </a:solidFill>
              </a:rPr>
              <a:t>Антифашистичке коалиције гласи ,,Коалиција уједињених народа” -</a:t>
            </a:r>
            <a:r>
              <a:rPr lang="sr-Cyrl-CS" sz="2400" b="1" dirty="0" smtClean="0"/>
              <a:t>26 </a:t>
            </a:r>
            <a:r>
              <a:rPr lang="sr-Cyrl-CS" sz="2400" dirty="0" smtClean="0"/>
              <a:t>антифашистичких држава.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b29115924cf54e629aa5-4ff86151a1684680afb5e7ba0d0f4374.r32.cf2.rackcdn.com/vDCB5W1pAM_1395179891334.jpg?rasterSignature=6917084f83b9deada96516a1109c11b3&amp;theme=Cinematic&amp;imageFilter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</a:rPr>
              <a:t>1.</a:t>
            </a:r>
            <a:r>
              <a:rPr lang="sr-Cyrl-CS" sz="2400" dirty="0" smtClean="0">
                <a:solidFill>
                  <a:srgbClr val="FFFF00"/>
                </a:solidFill>
              </a:rPr>
              <a:t>Ј</a:t>
            </a:r>
            <a:r>
              <a:rPr lang="sr-Cyrl-RS" sz="2400" dirty="0" smtClean="0">
                <a:solidFill>
                  <a:srgbClr val="FFFF00"/>
                </a:solidFill>
              </a:rPr>
              <a:t>ануар 1942. потписана  </a:t>
            </a:r>
            <a:r>
              <a:rPr lang="sr-Cyrl-RS" sz="2400" smtClean="0">
                <a:solidFill>
                  <a:srgbClr val="FFFF00"/>
                </a:solidFill>
              </a:rPr>
              <a:t>Декларација уједињених </a:t>
            </a:r>
            <a:r>
              <a:rPr lang="sr-Cyrl-RS" sz="2400" dirty="0" smtClean="0">
                <a:solidFill>
                  <a:srgbClr val="FFFF00"/>
                </a:solidFill>
              </a:rPr>
              <a:t>народа: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2143107" y="188640"/>
            <a:ext cx="5286413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Улазак САД у рат </a:t>
            </a:r>
            <a:endParaRPr lang="sr-Latn-CS" sz="4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107504" y="764704"/>
            <a:ext cx="8712968" cy="66787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r-Cyrl-CS" sz="28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7.12. 1941. Јапанци бомбардују Перл Харбур- највећу америчку поморску базу на хавајском острву Оахо</a:t>
            </a:r>
            <a:r>
              <a:rPr lang="sr-Cyrl-C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sr-Cyrl-C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sr-Cyrl-RS" sz="2400" dirty="0" smtClean="0"/>
              <a:t> Потопљено 12, оштећено 3 брода, уништено 200 авиона погинуло 3.300 војника САД. Носачи, неоштећени;</a:t>
            </a:r>
            <a:endParaRPr lang="en-US" sz="3600" dirty="0" smtClean="0"/>
          </a:p>
          <a:p>
            <a:endParaRPr lang="sr-Cyrl-CS" sz="3600" b="1" cap="none" spc="0" dirty="0" smtClean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sr-Cyrl-CS" sz="3600" b="1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sr-Cyrl-CS" sz="3600" b="1" cap="none" spc="0" dirty="0" smtClean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sr-Cyrl-CS" sz="3600" b="1" cap="none" spc="0" dirty="0" smtClean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sr-Cyrl-CS" sz="2400" b="1" cap="none" spc="0" dirty="0" smtClean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sr-Cyrl-CS" sz="24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8.12.САД објављује рат Јапану. Осигурана надмоћ у новцу, </a:t>
            </a:r>
            <a:r>
              <a:rPr lang="sr-Latn-RS" sz="24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sr-Cyrl-CS" sz="24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авионима , тенковима, индустрији и преко 11 милиона војника.</a:t>
            </a:r>
          </a:p>
          <a:p>
            <a:endParaRPr lang="sr-Latn-CS" sz="36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43924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36724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0" y="0"/>
            <a:ext cx="9144001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Подморнички рат на </a:t>
            </a:r>
            <a:r>
              <a:rPr lang="sr-Cyrl-C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атлантику</a:t>
            </a:r>
            <a:r>
              <a:rPr lang="sr-Cyrl-C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 </a:t>
            </a:r>
            <a:r>
              <a:rPr lang="sr-Cyrl-C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пацифику</a:t>
            </a:r>
            <a:r>
              <a:rPr lang="sr-Cyrl-C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endParaRPr lang="sr-Cyrl-C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sr-Cyrl-C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Бродови</a:t>
            </a:r>
            <a:r>
              <a:rPr lang="sr-Cyrl-C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sr-Cyrl-C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у конвоју, праћени авионима,носачи авиона.</a:t>
            </a:r>
          </a:p>
          <a:p>
            <a:pPr algn="ctr"/>
            <a:r>
              <a:rPr lang="sr-Cyrl-C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Шпијунажа, дешифровање радио порука.</a:t>
            </a:r>
            <a:endParaRPr lang="sr-Latn-C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56" y="857232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3643315"/>
            <a:ext cx="350045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09827E-6 L -0.44375 0.020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27746E-6 L -0.50226 0.00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214283" y="1340768"/>
            <a:ext cx="8786874" cy="3549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Cyrl-CS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100 дана освајања Јапанаца</a:t>
            </a:r>
          </a:p>
          <a:p>
            <a:pPr algn="ctr"/>
            <a:r>
              <a:rPr lang="sr-Cyrl-CS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C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Индонезији </a:t>
            </a:r>
            <a:r>
              <a:rPr lang="sr-Cyrl-R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(,,</a:t>
            </a:r>
            <a:r>
              <a:rPr lang="sr-Cyrl-RS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Орјентални</a:t>
            </a:r>
            <a:r>
              <a:rPr lang="sr-Cyrl-RS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RS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блиц криг</a:t>
            </a:r>
            <a:r>
              <a:rPr lang="sr-Cyrl-R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”)</a:t>
            </a:r>
            <a:r>
              <a:rPr lang="sr-Cyrl-C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CS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зауставља, </a:t>
            </a:r>
            <a:r>
              <a:rPr lang="sr-Cyrl-C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адмирал Даглас Макартур </a:t>
            </a:r>
            <a:r>
              <a:rPr lang="sr-Cyrl-CS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острву Мидвеј, јун 1942.</a:t>
            </a:r>
            <a:endParaRPr lang="sr-Latn-CS" sz="4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789329" y="260648"/>
            <a:ext cx="7565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1942:</a:t>
            </a:r>
            <a:endParaRPr lang="sr-Latn-C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642910" y="5805264"/>
            <a:ext cx="8215370" cy="461665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400" b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Борбе по џунглама, на мору и под морем</a:t>
            </a:r>
            <a:r>
              <a:rPr lang="sr-Cyrl-C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sr-Latn-C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836712"/>
            <a:ext cx="29888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kvir za tekst 5"/>
          <p:cNvSpPr txBox="1"/>
          <p:nvPr/>
        </p:nvSpPr>
        <p:spPr>
          <a:xfrm>
            <a:off x="9358346" y="335756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Носач у пламену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941168"/>
            <a:ext cx="640871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Најважнија поморска битка у рату;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s://encrypted-tbn1.gstatic.com/images?q=tbn:ANd9GcRQ1jOBv8WUj1scBO7BuIIgK5HnY1j2gX11u4VzM60GVky3rHQ4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1584176" cy="18722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91680" y="116632"/>
            <a:ext cx="14401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Исороку 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</a:t>
            </a:r>
            <a:r>
              <a:rPr lang="sr-Latn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амамот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sr-Cyrl-RS" dirty="0" smtClean="0"/>
              <a:t>,</a:t>
            </a:r>
          </a:p>
          <a:p>
            <a:r>
              <a:rPr lang="sr-Cyrl-RS" dirty="0" smtClean="0"/>
              <a:t>најбољи јапански</a:t>
            </a:r>
          </a:p>
          <a:p>
            <a:r>
              <a:rPr lang="sr-Cyrl-RS" dirty="0" smtClean="0"/>
              <a:t>адмирал</a:t>
            </a:r>
            <a:endParaRPr lang="en-US" dirty="0"/>
          </a:p>
        </p:txBody>
      </p:sp>
    </p:spTree>
  </p:cSld>
  <p:clrMapOvr>
    <a:masterClrMapping/>
  </p:clrMapOvr>
  <p:transition spd="med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4624E-6 L -0.49063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462 L -0.24671 0.004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395536" y="332656"/>
            <a:ext cx="83529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,,</a:t>
            </a:r>
            <a:r>
              <a:rPr lang="sr-Cyrl-CS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Заокруживање</a:t>
            </a:r>
            <a:r>
              <a:rPr lang="sr-Cyrl-C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стратешких тачака</a:t>
            </a:r>
            <a:r>
              <a:rPr lang="sr-Cyrl-C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”- </a:t>
            </a:r>
            <a:r>
              <a:rPr lang="sr-Cyrl-CS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Амери</a:t>
            </a:r>
            <a:r>
              <a:rPr lang="sr-Cyrl-C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опкољавају јапанске базе на острвима Индонезије</a:t>
            </a:r>
            <a:r>
              <a:rPr lang="sr-Cyrl-C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sr-Latn-C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0" y="1988840"/>
            <a:ext cx="8501090" cy="175432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sr-Cyrl-C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Харакири- </a:t>
            </a:r>
            <a:r>
              <a:rPr lang="sr-Cyrl-C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ритауално самоубиство Јапанаца мачем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(катана)</a:t>
            </a:r>
            <a:r>
              <a:rPr lang="sr-Cyrl-C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.Не могу да</a:t>
            </a:r>
          </a:p>
          <a:p>
            <a:r>
              <a:rPr lang="sr-Cyrl-C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поднесу  предају</a:t>
            </a:r>
            <a:r>
              <a:rPr lang="sr-Cyrl-C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r>
              <a:rPr lang="sr-Cyrl-C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sr-Latn-C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0" y="3645024"/>
            <a:ext cx="95405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r-Cyrl-CS" sz="32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Амери потискују Јапанце са острва Индонезије </a:t>
            </a:r>
            <a:r>
              <a:rPr lang="sr-Cyrl-CS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sr-Cyrl-C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CS" sz="32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успостављају контролу поморског пута за Аустралију</a:t>
            </a:r>
            <a:r>
              <a:rPr lang="sr-Cyrl-CS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,победама  код </a:t>
            </a:r>
            <a:r>
              <a:rPr lang="sr-Cyrl-CS" sz="3200" b="1" cap="none" spc="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Гвадалканала</a:t>
            </a:r>
            <a:r>
              <a:rPr lang="sr-Cyrl-CS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 на </a:t>
            </a:r>
            <a:r>
              <a:rPr lang="sr-Cyrl-CS" sz="3200" b="1" cap="none" spc="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Соломонским острвима </a:t>
            </a:r>
          </a:p>
          <a:p>
            <a:r>
              <a:rPr lang="sr-Cyrl-CS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затим војне операције на Пацифику усмеравају ка Јапану. </a:t>
            </a:r>
            <a:endParaRPr lang="sr-Latn-CS" sz="32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4225" y="1340768"/>
            <a:ext cx="2009775" cy="2852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67544" y="428604"/>
            <a:ext cx="820891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 </a:t>
            </a:r>
            <a:r>
              <a:rPr lang="sr-Cyrl-C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немачка офанзива у лето 42</a:t>
            </a:r>
            <a:r>
              <a:rPr lang="sr-Cyrl-C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. под Хитлеровом командом </a:t>
            </a:r>
            <a:r>
              <a:rPr lang="sr-Cyrl-C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 циљем преласка реке Урал ,планине Кавказ и заузећа Стаљинграда</a:t>
            </a:r>
            <a:r>
              <a:rPr lang="sr-Cyrl-C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. Стаљин наређује повлачење до почетка зиме а онда почиње страховити контранапад</a:t>
            </a:r>
            <a:r>
              <a:rPr lang="sr-Cyrl-R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под ком</a:t>
            </a:r>
            <a:r>
              <a:rPr lang="sr-Cyrl-C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андом Жукова</a:t>
            </a:r>
            <a:endParaRPr lang="sr-Latn-C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16386" name="Picture 2" descr="http://img405.imageshack.us/img405/8338/defendorel640800x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7620000" cy="3573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789329" y="836712"/>
            <a:ext cx="75653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Битка за </a:t>
            </a:r>
            <a:r>
              <a:rPr lang="sr-Cyrl-C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стаљинград</a:t>
            </a:r>
            <a:endParaRPr lang="sr-Latn-C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500034" y="1484784"/>
            <a:ext cx="800105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r-Cyrl-CS" sz="3200" b="1" cap="none" spc="0" dirty="0" smtClean="0">
                <a:ln/>
                <a:solidFill>
                  <a:srgbClr val="FFFF00"/>
                </a:solidFill>
                <a:effectLst/>
              </a:rPr>
              <a:t>Највећа и најстрашнија битка у рату од 21.08. 1942. до 2.02. 1943.</a:t>
            </a:r>
          </a:p>
          <a:p>
            <a:pPr algn="ctr"/>
            <a:r>
              <a:rPr lang="sr-Cyrl-CS" sz="2400" b="1" dirty="0" smtClean="0">
                <a:ln/>
              </a:rPr>
              <a:t>Немачком офанзивом командовао Фридрих фон Паулус,предао се са 91.000 преживелих војника.</a:t>
            </a:r>
            <a:r>
              <a:rPr lang="sr-Cyrl-CS" sz="2400" b="1" dirty="0" smtClean="0">
                <a:ln/>
                <a:solidFill>
                  <a:srgbClr val="FFFF00"/>
                </a:solidFill>
              </a:rPr>
              <a:t> </a:t>
            </a:r>
            <a:endParaRPr lang="sr-Latn-CS" sz="2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1652483" y="0"/>
            <a:ext cx="58390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1943: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http://www.rts.rs/upload/storyBoxImageData/2013/02/01/11696974/Staljingrad-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536504" cy="3086101"/>
          </a:xfrm>
          <a:prstGeom prst="rect">
            <a:avLst/>
          </a:prstGeom>
          <a:noFill/>
        </p:spPr>
      </p:pic>
      <p:pic>
        <p:nvPicPr>
          <p:cNvPr id="15364" name="Picture 4" descr="http://domaci.com/images/extras/nastasenjka/slike/stalj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73016"/>
            <a:ext cx="386715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 smtClean="0"/>
              <a:t>У новембру се становништво активно укључује у одбрану ,почиње борба за сваку зграду и улицу уз велику помоћ зиме и ,,</a:t>
            </a:r>
            <a:r>
              <a:rPr lang="sr-Cyrl-CS" sz="2800" dirty="0" smtClean="0">
                <a:solidFill>
                  <a:srgbClr val="FFFF00"/>
                </a:solidFill>
              </a:rPr>
              <a:t>каћуше</a:t>
            </a:r>
            <a:r>
              <a:rPr lang="sr-Cyrl-CS" sz="2800" b="1" dirty="0" smtClean="0"/>
              <a:t>”</a:t>
            </a:r>
            <a:r>
              <a:rPr lang="sr-Cyrl-CS" sz="2800" dirty="0" smtClean="0"/>
              <a:t>-вишецевни ракетни бацачи.</a:t>
            </a:r>
          </a:p>
          <a:p>
            <a:r>
              <a:rPr lang="sr-Cyrl-CS" sz="2800" dirty="0" smtClean="0"/>
              <a:t>Црвена Армија потискује Немце из Стаљинграда и до линије Харков-Орел.   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028" name="Picture 4" descr="http://www.rtv.rs/sr_ci/vojvodina/novi-sad/slike/2014/01/30/staljingradska-bitka-drugi-svetski-rat_660x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4356992" cy="3024336"/>
          </a:xfrm>
          <a:prstGeom prst="rect">
            <a:avLst/>
          </a:prstGeom>
          <a:noFill/>
        </p:spPr>
      </p:pic>
      <p:pic>
        <p:nvPicPr>
          <p:cNvPr id="1030" name="Picture 6" descr="http://img22.imageshack.us/img22/6282/akhtuba800x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92896"/>
            <a:ext cx="4427984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vie1-1.xx.fbcdn.net/hphotos-xtp1/v/t1.0-9/940910_710431812392580_7492021903573926975_n.jpg?oh=9b016e0ed089f621e4298209046d36b2&amp;oe=578AD5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984776" cy="51125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661248"/>
            <a:ext cx="820891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Уређај за откривање ваздушне опасности, Лењинград, 1942. ,,Стаза живота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преко залеђеног  језера Ладога.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rts.rs/upload/storyBoxImageData/2016/03/01/20197649/historysverdict%20(1)620x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449767" y="357166"/>
            <a:ext cx="6244466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Највећа тенковска битка за избочину </a:t>
            </a:r>
            <a:r>
              <a:rPr lang="sr-Cyrl-C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Курск</a:t>
            </a:r>
            <a:r>
              <a:rPr lang="sr-Cyrl-C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-јул 1943.</a:t>
            </a:r>
            <a:endParaRPr lang="sr-Latn-C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428596" y="2928934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Руски тенкови Т-34 су потисли немачке ,,тигрове” у Украјину.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143380"/>
            <a:ext cx="31318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kvir za tekst 4"/>
          <p:cNvSpPr txBox="1"/>
          <p:nvPr/>
        </p:nvSpPr>
        <p:spPr>
          <a:xfrm>
            <a:off x="6012160" y="592933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/>
              <a:t>тенк Т-34 </a:t>
            </a:r>
            <a:endParaRPr lang="en-US" sz="20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429132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https://encrypted-tbn1.gstatic.com/images?q=tbn:ANd9GcSrEiVQDv9vUUl6Ol6ZGGeMSAYglPptRZLTlRlbJqRY016IOxC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365104"/>
            <a:ext cx="2897882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vie1-1.xx.fbcdn.net/hphotos-xpf1/v/t1.0-9/12472326_705278232907938_6433004942299920605_n.jpg?oh=e9a8153471d6cad461424a1a5cfe04e4&amp;oe=577D4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6048672" cy="64087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48264" y="1268760"/>
            <a:ext cx="18002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Немачки тенк Тигар, Украјина, 1943.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714348" y="357166"/>
            <a:ext cx="757242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10.јул</a:t>
            </a:r>
            <a:r>
              <a:rPr lang="sr-Cyrl-CS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,инвазија</a:t>
            </a:r>
            <a:r>
              <a:rPr lang="sr-Cyrl-C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Амера и Британаца</a:t>
            </a:r>
            <a:r>
              <a:rPr lang="sr-Cyrl-C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Сицилију </a:t>
            </a:r>
          </a:p>
          <a:p>
            <a:pPr algn="ctr"/>
            <a:r>
              <a:rPr lang="sr-Cyrl-C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17. јула</a:t>
            </a:r>
            <a:r>
              <a:rPr lang="sr-Cyrl-CS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југ Италије из Северне Африке </a:t>
            </a:r>
            <a:endParaRPr lang="sr-Latn-CS" sz="3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0" y="3286124"/>
            <a:ext cx="885827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8.09.1943. Италија капитулира на Малти, смењују Мусолинија</a:t>
            </a:r>
            <a:r>
              <a:rPr lang="sr-Cyrl-C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sr-Latn-C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500034" y="5143512"/>
            <a:ext cx="7540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Немци бране Рим и север Италије.</a:t>
            </a:r>
            <a:endParaRPr lang="sr-Latn-C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564904"/>
            <a:ext cx="85689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Мусолини збачен и ухапшен, председник владе постаје маршал Пјетро Бадољо;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509120"/>
            <a:ext cx="871296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Италија објављује рат Немачкој.Ото Скорцен киднапује Мусолинија из затворског круга ;Мусолини на северу фомира фашистичку републику ,наредио Хитлер.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714348" y="0"/>
            <a:ext cx="6979885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r-Cyrl-CS" sz="4400" b="1" cap="none" spc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 тројица</a:t>
            </a:r>
            <a:r>
              <a:rPr lang="sr-Cyrl-CS" sz="44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Стаљин, Рузвелт </a:t>
            </a:r>
            <a:r>
              <a:rPr lang="sr-Cyrl-CS" sz="4400" b="1" cap="none" spc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Черчил у Техерану</a:t>
            </a:r>
            <a:r>
              <a:rPr lang="sr-Latn-CS" sz="4400" b="1" cap="none" spc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1943</a:t>
            </a:r>
            <a:r>
              <a:rPr lang="sr-Cyrl-CS" sz="4400" b="1" cap="none" spc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Рат прво завршити у Европи.</a:t>
            </a:r>
            <a:endParaRPr lang="sr-Latn-CS" sz="4400" b="1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1835696" y="614364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/>
              <a:t>ВЕЛИКА  ТРОЈИЦА у Техерану </a:t>
            </a:r>
            <a:endParaRPr lang="en-US" sz="2400" b="1" dirty="0"/>
          </a:p>
        </p:txBody>
      </p:sp>
      <p:pic>
        <p:nvPicPr>
          <p:cNvPr id="16386" name="Picture 2" descr="Churcill, Roosevelt i Stalj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501008"/>
            <a:ext cx="4608512" cy="2724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1673" y="1052736"/>
            <a:ext cx="496065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Ратна дејства </a:t>
            </a:r>
          </a:p>
          <a:p>
            <a:pPr algn="ctr"/>
            <a:r>
              <a:rPr lang="sr-Cyrl-C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r>
              <a:rPr lang="sr-Cyrl-R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r-Cyrl-C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r>
              <a:rPr lang="sr-Cyrl-R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реломни догађаји</a:t>
            </a:r>
            <a:r>
              <a:rPr lang="sr-Cyrl-R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r-Cyrl-R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1944-1945</a:t>
            </a:r>
          </a:p>
          <a:p>
            <a:pPr algn="ctr"/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3643307" y="0"/>
            <a:ext cx="23574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1944.</a:t>
            </a:r>
            <a:endParaRPr lang="sr-Latn-C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0" y="692696"/>
            <a:ext cx="89644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r-Cyrl-CS" sz="3200" b="1" cap="none" spc="0" dirty="0" smtClean="0">
                <a:ln/>
                <a:solidFill>
                  <a:srgbClr val="FFFF00"/>
                </a:solidFill>
                <a:effectLst/>
              </a:rPr>
              <a:t>Црвена армија у новој зимској офанзиви од Балтика  до Црног мора потискује Немце</a:t>
            </a:r>
            <a:r>
              <a:rPr lang="sr-Cyrl-CS" sz="32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sr-Cyrl-CS" sz="3200" b="1" cap="none" spc="0" dirty="0" smtClean="0">
                <a:ln/>
                <a:solidFill>
                  <a:schemeClr val="accent3"/>
                </a:solidFill>
                <a:effectLst/>
              </a:rPr>
              <a:t>, </a:t>
            </a:r>
            <a:r>
              <a:rPr lang="sr-Cyrl-CS" sz="3200" b="1" cap="none" spc="0" dirty="0" smtClean="0">
                <a:ln/>
                <a:effectLst/>
              </a:rPr>
              <a:t>кр. јануара </a:t>
            </a:r>
            <a:r>
              <a:rPr lang="sr-Cyrl-CS" sz="3200" b="1" cap="none" spc="0" dirty="0" smtClean="0">
                <a:ln/>
                <a:solidFill>
                  <a:srgbClr val="FFFF00"/>
                </a:solidFill>
                <a:effectLst/>
              </a:rPr>
              <a:t>ослобађа Лењинград </a:t>
            </a:r>
            <a:r>
              <a:rPr lang="sr-Cyrl-CS" sz="3200" b="1" cap="none" spc="0" dirty="0" smtClean="0">
                <a:ln/>
                <a:solidFill>
                  <a:schemeClr val="accent3"/>
                </a:solidFill>
                <a:effectLst/>
              </a:rPr>
              <a:t>, </a:t>
            </a:r>
            <a:r>
              <a:rPr lang="sr-Cyrl-CS" sz="3200" b="1" cap="none" spc="0" dirty="0" smtClean="0">
                <a:ln/>
                <a:effectLst/>
              </a:rPr>
              <a:t>током пролећа цео Совјетски Савез ,а затим улазе у Пољску,Финску,Румунију, Чехословачку,</a:t>
            </a:r>
          </a:p>
          <a:p>
            <a:r>
              <a:rPr lang="sr-Cyrl-CS" sz="3200" b="1" cap="none" spc="0" dirty="0" smtClean="0">
                <a:ln/>
                <a:effectLst/>
              </a:rPr>
              <a:t>Аустрију.</a:t>
            </a:r>
            <a:endParaRPr lang="sr-Latn-CS" sz="3200" b="1" cap="none" spc="0" dirty="0">
              <a:ln/>
              <a:effectLst/>
            </a:endParaRPr>
          </a:p>
        </p:txBody>
      </p:sp>
      <p:pic>
        <p:nvPicPr>
          <p:cNvPr id="11266" name="Picture 2" descr="http://www.jadovno.com/tl_files/ug_jadovno/img/preporucujemo/2013/lenjing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56992"/>
            <a:ext cx="5256584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04" y="580526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Пробој Лењинградске опсаде-</a:t>
            </a:r>
            <a:r>
              <a:rPr lang="sr-Cyrl-RS" sz="2000" dirty="0" smtClean="0"/>
              <a:t> командант -Жуков </a:t>
            </a:r>
            <a:r>
              <a:rPr lang="sr-Latn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5091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282701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78592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785926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77072"/>
            <a:ext cx="34563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avougaonik 7"/>
          <p:cNvSpPr/>
          <p:nvPr/>
        </p:nvSpPr>
        <p:spPr>
          <a:xfrm>
            <a:off x="0" y="1"/>
            <a:ext cx="878684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Операција</a:t>
            </a:r>
            <a:r>
              <a:rPr lang="sr-Latn-C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,,Overlord”</a:t>
            </a:r>
            <a:r>
              <a:rPr lang="sr-Cyrl-C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(врховни господар)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искрцавање у Нормандији</a:t>
            </a:r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највећа поморска и ваздушна инвазија </a:t>
            </a: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sr-Latn-CS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sr-Cyrl-CS" sz="2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Pravougaonik 8"/>
          <p:cNvSpPr/>
          <p:nvPr/>
        </p:nvSpPr>
        <p:spPr>
          <a:xfrm>
            <a:off x="0" y="3429001"/>
            <a:ext cx="86764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r-Cyrl-RS" sz="3600" b="1" cap="none" spc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Дан,, Д-е” </a:t>
            </a:r>
            <a:r>
              <a:rPr lang="sr-Latn-CS" sz="3600" b="1" cap="none" spc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6.6.1944.</a:t>
            </a:r>
            <a:r>
              <a:rPr lang="sr-Cyrl-RS" sz="3600" b="1" cap="none" spc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-Дан одлуке </a:t>
            </a:r>
            <a:endParaRPr lang="sr-Latn-CS" sz="3600" b="1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ravougaonik 9"/>
          <p:cNvSpPr/>
          <p:nvPr/>
        </p:nvSpPr>
        <p:spPr>
          <a:xfrm>
            <a:off x="571472" y="6072206"/>
            <a:ext cx="75724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CS" sz="3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комадант</a:t>
            </a:r>
            <a:r>
              <a:rPr lang="sr-Cyrl-C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r-Cyrl-CS" sz="3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Двајт</a:t>
            </a:r>
            <a:r>
              <a:rPr lang="sr-Cyrl-C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r-Cyrl-CS" sz="3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Ајзенхауер</a:t>
            </a:r>
            <a:endParaRPr lang="sr-Latn-CS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TACKA-PRELOM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7" y="4005064"/>
            <a:ext cx="5148063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frt3-1.xx.fbcdn.net/v/t1.0-9/13347000_741238989311862_6614530167185578482_n.jpg?oh=2c5d9841ef1b0418f44e62320cd04ad0&amp;oe=57D903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9075"/>
            <a:ext cx="8532440" cy="663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scontent-frt3-1.xx.fbcdn.net/v/t1.0-9/13344786_741238832645211_8786201758321326127_n.jpg?oh=99929ae97c85a3ce07550115f6c46cde&amp;oe=57DA0A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1952" cy="595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scontent-frt3-1.xx.fbcdn.net/v/t1.0-9/13331139_741238949311866_5101337516978166466_n.jpg?oh=21c6715d38464f3ba25022bc24e1700a&amp;oe=57D971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9100"/>
            <a:ext cx="9144000" cy="727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214282" y="500042"/>
            <a:ext cx="892971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Узрок: </a:t>
            </a:r>
            <a:r>
              <a:rPr lang="sr-Cyrl-C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Тежња Немачке, Италије и Јапана да прошире своје </a:t>
            </a:r>
            <a:r>
              <a:rPr lang="sr-Cyrl-CS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теритотије</a:t>
            </a:r>
            <a:r>
              <a:rPr lang="sr-Cyrl-C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 успоставе надмоћ у међународним односима=Нови светски поредак ( </a:t>
            </a:r>
            <a:r>
              <a:rPr lang="sr-Cyrl-C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уместо </a:t>
            </a:r>
            <a:r>
              <a:rPr lang="sr-Cyrl-CS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Версајског</a:t>
            </a:r>
            <a:r>
              <a:rPr lang="sr-Cyrl-C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).</a:t>
            </a:r>
            <a:endParaRPr lang="sr-Latn-C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0" y="2214555"/>
            <a:ext cx="88582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Повод: </a:t>
            </a:r>
            <a:r>
              <a:rPr lang="sr-Cyrl-C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немачки ултиматум Пољској да јој уступи град Гдањск (</a:t>
            </a:r>
            <a:r>
              <a:rPr lang="sr-Latn-C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Dancing)</a:t>
            </a:r>
            <a:r>
              <a:rPr lang="sr-Cyrl-C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 коридор до њега.  </a:t>
            </a:r>
            <a:r>
              <a:rPr lang="sr-Cyrl-C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sr-Latn-CS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0" y="3429000"/>
            <a:ext cx="88582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Почетак  рата:</a:t>
            </a:r>
            <a:r>
              <a:rPr lang="sr-Cyrl-C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sr-Cyrl-C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1.09.1939. Немачки напад на Пољску без објаве р</a:t>
            </a:r>
            <a:r>
              <a:rPr lang="sr-Latn-C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r>
              <a:rPr lang="sr-Cyrl-C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та.</a:t>
            </a:r>
            <a:endParaRPr lang="sr-Latn-C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214282" y="4572008"/>
            <a:ext cx="74799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Зараћене стране:</a:t>
            </a:r>
            <a:endParaRPr lang="sr-Latn-C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Pravougaonik 5"/>
          <p:cNvSpPr/>
          <p:nvPr/>
        </p:nvSpPr>
        <p:spPr>
          <a:xfrm>
            <a:off x="214282" y="5214949"/>
            <a:ext cx="89297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Силе осовине: Рим-Берлин-Токијо-Тројни  пакт </a:t>
            </a:r>
            <a:endParaRPr lang="en-U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Pravougaonik 6"/>
          <p:cNvSpPr/>
          <p:nvPr/>
        </p:nvSpPr>
        <p:spPr>
          <a:xfrm>
            <a:off x="214282" y="5643577"/>
            <a:ext cx="842968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Антифашистичка коалиција: Велика Британија, САД и  СССР</a:t>
            </a:r>
            <a:endParaRPr lang="sr-Latn-CS" sz="2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0" y="558924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Истовремено </a:t>
            </a:r>
            <a:r>
              <a:rPr lang="sr-Cyrl-C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Монтгомери</a:t>
            </a: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 </a:t>
            </a:r>
            <a:r>
              <a:rPr lang="sr-Cyrl-C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Америма</a:t>
            </a: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осваја Рим, потискује Немце из северне Италије у Аустрију.</a:t>
            </a:r>
            <a:endParaRPr lang="sr-Latn-C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285720" y="260649"/>
            <a:ext cx="8606760" cy="52565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августа се искрцао милион војника у Француској </a:t>
            </a:r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генерал </a:t>
            </a:r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Фон Холтиц </a:t>
            </a:r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одбија </a:t>
            </a:r>
            <a:r>
              <a:rPr lang="sr-Latn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Хитлерово наређење </a:t>
            </a:r>
            <a:r>
              <a:rPr lang="sr-Latn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 разори </a:t>
            </a:r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Париз</a:t>
            </a:r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који </a:t>
            </a:r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улази Де Гол .</a:t>
            </a:r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Немци се повлаче у Белгију , Холандију и Луксембург, 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после напада </a:t>
            </a: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 Ардена-последња немачка офанзива на Западном фронту (децембар ’44)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; па се повлаче </a:t>
            </a: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преко Рајне у Немачку</a:t>
            </a: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Неуспели атентат Штауфбергера  на Хитлера</a:t>
            </a: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r>
              <a:rPr lang="sr-Cyrl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тлер покреће разорна оружја: авионе без пилота, ракете на даљинско управљање да разори Лондон али је разорио Архем и Антверпен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sr-Cyrl-C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sr-Latn-C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ovosti.rs/upload/thumbs/images/2013/04/06/feljton-jalta_62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552728" cy="4131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4581128"/>
            <a:ext cx="6552728" cy="193899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FFFF00"/>
                </a:solidFill>
              </a:rPr>
              <a:t>Велика тројица на савезничкој конференцији  у Јалти на Криму , фебруар 1945:Уговорили поделу Европе  и Немачке реком Елбом на совјетску и америчку интересну  сферу.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928662" y="1428736"/>
            <a:ext cx="72152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Крај рата у Европи </a:t>
            </a:r>
            <a:endParaRPr lang="sr-Latn-C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357158" y="2428868"/>
            <a:ext cx="821537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Почетком марта 1945. савезничке снаге прелазе Рајну и улазе у Немачку а Црвена армија из Пољске и Мађарске.</a:t>
            </a:r>
          </a:p>
          <a:p>
            <a:r>
              <a:rPr lang="sr-Cyrl-C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24.април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-састанак на </a:t>
            </a:r>
            <a:r>
              <a:rPr lang="sr-Cyrl-C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Елби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рукују се </a:t>
            </a:r>
            <a:r>
              <a:rPr lang="sr-Cyrl-C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Ајк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Жуков.</a:t>
            </a:r>
          </a:p>
          <a:p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2.маја Црвена армија осваја Берлин-последња битка у Европи</a:t>
            </a:r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sr-Cyrl-C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Хитлер извршио самоубиство.</a:t>
            </a:r>
          </a:p>
          <a:p>
            <a:r>
              <a:rPr lang="sr-Cyrl-C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9.мај 1945.-Дан победе, Кајтел потписао капитулацију Немачке.</a:t>
            </a:r>
            <a:endParaRPr lang="sr-Cyrl-CS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sr-Latn-C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789329" y="285728"/>
            <a:ext cx="7565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1945:</a:t>
            </a:r>
            <a:endParaRPr lang="sr-Latn-C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.xx.fbcdn.net/hphotos-xat1/v/t1.0-9/11150674_811214858956989_8725473964090257494_n.jpg?oh=0d66469940daa377064c836b8e237ce7&amp;oe=55DD7F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4968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229200"/>
            <a:ext cx="8496944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sr-Latn-RS" sz="2000" dirty="0" smtClean="0"/>
              <a:t>2.05.1945.</a:t>
            </a:r>
            <a:r>
              <a:rPr lang="ru-RU" sz="2000" dirty="0" smtClean="0"/>
              <a:t>Генерал Хелмут Вајдлинг који је бранио Берлин, предао се. </a:t>
            </a:r>
            <a:r>
              <a:rPr lang="ru-RU" sz="2000" b="1" dirty="0" smtClean="0"/>
              <a:t>На Рајхстагу је истакнута совјетска застава, </a:t>
            </a:r>
            <a:r>
              <a:rPr lang="ru-RU" sz="2000" dirty="0" smtClean="0"/>
              <a:t>која је постала симбол пораза Немачке у Другом светском рату и истовремено, симбол победе СССР-а и западних савезника у борби против нацизма</a:t>
            </a:r>
            <a:r>
              <a:rPr lang="sr-Latn-R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pl1/v/t1.0-9/10553602_700589293376832_7455927322993374152_n.jpg?oh=49ab7980d7e6f597d0defa6ec55e7eef&amp;oe=575516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858000" cy="4533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5373216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Црвеноармејци са заставом Совјетског Савеза. Берлин, 1945.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image.slidesharecdn.com/krajrata-150413173926-conversion-gate01/95/kraj-rata-8-638.jpg?cb=1428964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208912" cy="51385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1196752"/>
            <a:ext cx="122413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Jul 1945.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445224"/>
            <a:ext cx="864096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Odredili granice, Američke, Ruske, Britanske i Francuske okupacione zone u Nemačkoj. Dogovor: o razooružanju i uništenju nemačke vojne industrije,zajedničkoj upravi,kažnjavanju ratnih zločinaca i osnivavanju Saveza ministara  velikih sila.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frt3-1.xx.fbcdn.net/hphotos-xlt1/v/t1.0-9/12670768_700762620026166_7401322493176317282_n.jpg?oh=aef99f78663600e0564caf5f7f4d472f&amp;oe=5757F1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84976" cy="5277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Топовска паљба америчког бојног брода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USS Missouri, </a:t>
            </a:r>
            <a:r>
              <a:rPr lang="sr-Cyrl-C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Пацифик 1944</a:t>
            </a:r>
            <a:r>
              <a:rPr lang="sr-Latn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/>
          <p:cNvSpPr/>
          <p:nvPr/>
        </p:nvSpPr>
        <p:spPr>
          <a:xfrm>
            <a:off x="611560" y="260648"/>
            <a:ext cx="72728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r-Cyrl-CS" sz="4400" b="1" cap="none" spc="0" dirty="0" smtClean="0">
                <a:ln/>
                <a:solidFill>
                  <a:srgbClr val="FFFF00"/>
                </a:solidFill>
                <a:effectLst/>
              </a:rPr>
              <a:t>Капитулација Јапана 1945</a:t>
            </a:r>
            <a:endParaRPr lang="sr-Latn-CS" sz="4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0" y="1196752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После капитулације Немачке борбе се настављају на Пацифику, у борбе се укључује и СССР.</a:t>
            </a:r>
          </a:p>
          <a:p>
            <a:r>
              <a:rPr lang="sr-Cyrl-C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Најтеже борбе вођене су за острва Иво Џиму </a:t>
            </a:r>
            <a:r>
              <a:rPr lang="sr-Cyrl-C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(фебруар-март) </a:t>
            </a:r>
            <a:r>
              <a:rPr lang="sr-Cyrl-C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sr-Cyrl-C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Окинаву </a:t>
            </a:r>
            <a:r>
              <a:rPr lang="sr-Cyrl-C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(од априла до јуна)</a:t>
            </a:r>
            <a:endParaRPr lang="sr-Latn-C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Pravougaonik 5"/>
          <p:cNvSpPr/>
          <p:nvPr/>
        </p:nvSpPr>
        <p:spPr>
          <a:xfrm>
            <a:off x="0" y="5013176"/>
            <a:ext cx="896448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</a:t>
            </a:r>
            <a:r>
              <a:rPr lang="sr-Cyrl-CS" sz="3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одбрани Јапанци су користили ,,камиказе”. </a:t>
            </a:r>
            <a:r>
              <a:rPr lang="sr-Cyrl-C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њиховим нападима потопљено је 30, а оштећено преко 370 савезничких бродова.</a:t>
            </a:r>
            <a:endParaRPr lang="sr-Latn-C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Pravougaonik 6"/>
          <p:cNvSpPr/>
          <p:nvPr/>
        </p:nvSpPr>
        <p:spPr>
          <a:xfrm>
            <a:off x="0" y="3284984"/>
            <a:ext cx="9144000" cy="15841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После двомесечних борби 1945. на Окинави више хиљада Јапанаца извршило Харакири</a:t>
            </a:r>
            <a:r>
              <a:rPr lang="sr-Cyrl-CS" sz="32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.</a:t>
            </a:r>
            <a:endParaRPr lang="sr-Latn-CS" sz="32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2447925" cy="208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0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09120"/>
            <a:ext cx="25241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0"/>
            <a:ext cx="2616324" cy="171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kvir za tekst 5"/>
          <p:cNvSpPr txBox="1"/>
          <p:nvPr/>
        </p:nvSpPr>
        <p:spPr>
          <a:xfrm>
            <a:off x="323528" y="18864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err="1" smtClean="0">
                <a:solidFill>
                  <a:srgbClr val="FFFF00"/>
                </a:solidFill>
              </a:rPr>
              <a:t>Камиказе</a:t>
            </a:r>
            <a:r>
              <a:rPr lang="sr-Cyrl-CS" sz="2400" b="1" dirty="0" smtClean="0">
                <a:solidFill>
                  <a:srgbClr val="FFFF00"/>
                </a:solidFill>
              </a:rPr>
              <a:t>-јапански млади пилоти, самоубице.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791075"/>
            <a:ext cx="22193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avougaonik 7"/>
          <p:cNvSpPr/>
          <p:nvPr/>
        </p:nvSpPr>
        <p:spPr>
          <a:xfrm>
            <a:off x="857224" y="5013176"/>
            <a:ext cx="68370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r-Cyrl-CS" sz="4000" b="1" cap="none" spc="0" dirty="0" smtClean="0">
                <a:ln/>
                <a:effectLst/>
              </a:rPr>
              <a:t>Камиказе</a:t>
            </a:r>
            <a:endParaRPr lang="sr-Cyrl-CS" sz="2000" b="1" cap="none" spc="0" dirty="0" smtClean="0">
              <a:ln/>
              <a:effectLst/>
            </a:endParaRPr>
          </a:p>
          <a:p>
            <a:pPr algn="ctr"/>
            <a:r>
              <a:rPr lang="sr-Cyrl-CS" sz="2000" b="1" dirty="0" smtClean="0">
                <a:ln/>
              </a:rPr>
              <a:t>у</a:t>
            </a:r>
          </a:p>
          <a:p>
            <a:pPr algn="ctr"/>
            <a:r>
              <a:rPr lang="sr-Cyrl-CS" sz="2000" b="1" cap="none" spc="0" dirty="0" smtClean="0">
                <a:ln/>
                <a:effectLst/>
              </a:rPr>
              <a:t>Акцији</a:t>
            </a:r>
            <a:r>
              <a:rPr lang="sr-Latn-RS" sz="2000" b="1" cap="none" spc="0" dirty="0" smtClean="0">
                <a:ln/>
                <a:effectLst/>
              </a:rPr>
              <a:t> </a:t>
            </a:r>
            <a:r>
              <a:rPr lang="sr-Cyrl-RS" sz="2000" b="1" cap="none" spc="0" dirty="0" smtClean="0">
                <a:ln/>
                <a:effectLst/>
              </a:rPr>
              <a:t>на Окинави </a:t>
            </a:r>
            <a:endParaRPr lang="sr-Cyrl-CS" sz="4000" b="1" cap="none" spc="0" dirty="0" smtClean="0">
              <a:ln/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1772817"/>
            <a:ext cx="6264696" cy="31393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Камиказе, јапански  млади пилоти самоубице, први пут су употребљене 14. априла 1944. године. Име је настало од речи "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што значи бог и "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што значи ветар. Пилот би, пре самог полетања, пролазио кроз посебну церемонију. Од војске би примио одликовања, потом би најближима написао опроштајно писмо и попио свој последњи саке. Губици, које су камиказе наносиле Савезницима, били су запрепашћујући. До краја Другог светског рата Јапанци су жртвовали нешто више од 2.500 пилота и према њиховим изворима, потопили 81, а онеспособили 195 пловила.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928802"/>
            <a:ext cx="5400600" cy="272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avougaonik 2"/>
          <p:cNvSpPr/>
          <p:nvPr/>
        </p:nvSpPr>
        <p:spPr>
          <a:xfrm>
            <a:off x="1691680" y="4725144"/>
            <a:ext cx="5400600" cy="132343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Амерички бомбардер Б-29 познат као ,,супер тврђава”.</a:t>
            </a:r>
          </a:p>
          <a:p>
            <a:r>
              <a:rPr lang="sr-Cyrl-CS" sz="2000" b="1" dirty="0" smtClean="0"/>
              <a:t>Летели изван домета јапанске против ваздушне одбране.</a:t>
            </a:r>
            <a:endParaRPr lang="en-US" sz="2000" b="1" dirty="0"/>
          </a:p>
        </p:txBody>
      </p:sp>
      <p:sp>
        <p:nvSpPr>
          <p:cNvPr id="4" name="Pravougaonik 3"/>
          <p:cNvSpPr/>
          <p:nvPr/>
        </p:nvSpPr>
        <p:spPr>
          <a:xfrm>
            <a:off x="428596" y="428604"/>
            <a:ext cx="800105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 Окинаве почиње систематско бомбардовање Јапана; Јапан одбија да се преда.</a:t>
            </a:r>
            <a:endParaRPr lang="sr-Latn-C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pull dir="d"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449767" y="785794"/>
            <a:ext cx="6244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Главни фронтови:</a:t>
            </a:r>
            <a:endParaRPr lang="sr-Latn-C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357158" y="1857364"/>
            <a:ext cx="84296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r-Cyrl-CS" sz="3600" b="1" dirty="0" smtClean="0">
                <a:ln/>
                <a:solidFill>
                  <a:schemeClr val="accent3"/>
                </a:solidFill>
              </a:rPr>
              <a:t>Западни:</a:t>
            </a:r>
            <a:r>
              <a:rPr lang="sr-Cyrl-CS" sz="2800" b="1" dirty="0" smtClean="0">
                <a:ln/>
              </a:rPr>
              <a:t>Француска,БЕНЕЛУКС и Велика Британија</a:t>
            </a:r>
            <a:endParaRPr lang="sr-Latn-CS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428596" y="2967335"/>
            <a:ext cx="72656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r-Cyrl-CS" sz="3600" b="1" cap="none" spc="0" dirty="0" smtClean="0">
                <a:ln/>
                <a:solidFill>
                  <a:schemeClr val="accent3"/>
                </a:solidFill>
                <a:effectLst/>
              </a:rPr>
              <a:t>Источни: </a:t>
            </a:r>
            <a:r>
              <a:rPr lang="sr-Cyrl-CS" sz="2800" b="1" cap="none" spc="0" dirty="0" smtClean="0">
                <a:ln/>
                <a:effectLst/>
              </a:rPr>
              <a:t>СССР</a:t>
            </a:r>
            <a:endParaRPr lang="sr-Latn-C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285720" y="3786190"/>
            <a:ext cx="85725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r-Cyrl-CS" sz="3600" b="1" cap="none" spc="0" dirty="0" err="1" smtClean="0">
                <a:ln/>
                <a:solidFill>
                  <a:schemeClr val="accent3"/>
                </a:solidFill>
                <a:effectLst/>
              </a:rPr>
              <a:t>Северноафрички</a:t>
            </a:r>
            <a:r>
              <a:rPr lang="sr-Cyrl-CS" sz="3600" b="1" cap="none" spc="0" dirty="0" smtClean="0">
                <a:ln/>
                <a:solidFill>
                  <a:schemeClr val="accent3"/>
                </a:solidFill>
                <a:effectLst/>
              </a:rPr>
              <a:t>: </a:t>
            </a:r>
            <a:r>
              <a:rPr lang="sr-Cyrl-CS" sz="2800" b="1" cap="none" spc="0" dirty="0" smtClean="0">
                <a:ln/>
                <a:effectLst/>
              </a:rPr>
              <a:t>борбе за изворишта нафте и Суецки канал </a:t>
            </a:r>
            <a:endParaRPr lang="en-US" sz="2800" b="1" cap="none" spc="0" dirty="0">
              <a:ln/>
              <a:effectLst/>
            </a:endParaRPr>
          </a:p>
        </p:txBody>
      </p:sp>
      <p:sp>
        <p:nvSpPr>
          <p:cNvPr id="6" name="Pravougaonik 5"/>
          <p:cNvSpPr/>
          <p:nvPr/>
        </p:nvSpPr>
        <p:spPr>
          <a:xfrm rot="10800000" flipV="1">
            <a:off x="285717" y="5066568"/>
            <a:ext cx="828681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r-Cyrl-CS" sz="3600" b="1" cap="none" spc="0" dirty="0" smtClean="0">
                <a:ln/>
                <a:solidFill>
                  <a:schemeClr val="accent3"/>
                </a:solidFill>
                <a:effectLst/>
              </a:rPr>
              <a:t>Далекоисточни:</a:t>
            </a:r>
            <a:r>
              <a:rPr lang="sr-Cyrl-CS" sz="2800" b="1" cap="none" spc="0" dirty="0" smtClean="0">
                <a:ln/>
                <a:effectLst/>
              </a:rPr>
              <a:t>Борбе </a:t>
            </a:r>
            <a:r>
              <a:rPr lang="sr-Cyrl-CS" sz="2800" b="1" cap="none" spc="0" dirty="0" err="1" smtClean="0">
                <a:ln/>
                <a:effectLst/>
              </a:rPr>
              <a:t>Амера</a:t>
            </a:r>
            <a:r>
              <a:rPr lang="sr-Cyrl-CS" sz="2800" b="1" cap="none" spc="0" dirty="0" smtClean="0">
                <a:ln/>
                <a:effectLst/>
              </a:rPr>
              <a:t> и Јапана на Тихом </a:t>
            </a:r>
            <a:r>
              <a:rPr lang="sr-Cyrl-CS" sz="2800" b="1" cap="none" spc="0" dirty="0" err="1" smtClean="0">
                <a:ln/>
                <a:effectLst/>
              </a:rPr>
              <a:t>окену</a:t>
            </a:r>
            <a:r>
              <a:rPr lang="sr-Cyrl-CS" sz="2800" b="1" cap="none" spc="0" dirty="0" smtClean="0">
                <a:ln/>
                <a:effectLst/>
              </a:rPr>
              <a:t> и у Индонезији</a:t>
            </a:r>
            <a:endParaRPr lang="sr-Latn-C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3247200" cy="237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89040"/>
            <a:ext cx="2664296" cy="236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kvir za tekst 4"/>
          <p:cNvSpPr txBox="1"/>
          <p:nvPr/>
        </p:nvSpPr>
        <p:spPr>
          <a:xfrm>
            <a:off x="2483768" y="61653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Хирошима,6.август 1945.</a:t>
            </a:r>
            <a:r>
              <a:rPr lang="sr-Latn-RS" sz="2000" b="1" dirty="0" smtClean="0"/>
              <a:t>-</a:t>
            </a:r>
            <a:r>
              <a:rPr lang="sr-Cyrl-CS" sz="2000" b="1" dirty="0" smtClean="0"/>
              <a:t> Нагасаки,9. август 194</a:t>
            </a:r>
            <a:r>
              <a:rPr lang="sr-Latn-RS" sz="2000" b="1" dirty="0" smtClean="0"/>
              <a:t>.</a:t>
            </a:r>
            <a:r>
              <a:rPr lang="sr-Cyrl-CS" sz="2000" b="1" dirty="0" smtClean="0"/>
              <a:t>5</a:t>
            </a:r>
          </a:p>
          <a:p>
            <a:r>
              <a:rPr lang="sr-Cyrl-CS" sz="2000" b="1" dirty="0" smtClean="0"/>
              <a:t>.</a:t>
            </a:r>
            <a:endParaRPr lang="en-US" sz="2000" b="1" dirty="0"/>
          </a:p>
        </p:txBody>
      </p:sp>
      <p:sp>
        <p:nvSpPr>
          <p:cNvPr id="6" name="Okvir za tekst 5"/>
          <p:cNvSpPr txBox="1"/>
          <p:nvPr/>
        </p:nvSpPr>
        <p:spPr>
          <a:xfrm>
            <a:off x="214282" y="5013176"/>
            <a:ext cx="212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Атомска бомбе:</a:t>
            </a:r>
            <a:endParaRPr lang="en-US" b="1" dirty="0"/>
          </a:p>
        </p:txBody>
      </p:sp>
      <p:sp>
        <p:nvSpPr>
          <p:cNvPr id="7" name="Pravougaonik 6"/>
          <p:cNvSpPr/>
          <p:nvPr/>
        </p:nvSpPr>
        <p:spPr>
          <a:xfrm>
            <a:off x="0" y="0"/>
            <a:ext cx="87484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Председник САД, Хари </a:t>
            </a:r>
            <a:r>
              <a:rPr lang="sr-Cyrl-CS" sz="32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Труман</a:t>
            </a:r>
            <a:r>
              <a:rPr lang="sr-Cyrl-C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наређује да се на Јапан баци атомска бомба, са циљем да их примора на предају.</a:t>
            </a:r>
            <a:endParaRPr lang="sr-Latn-C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122" name="Picture 2" descr="Резултат слика за picture of the US ship on which the Japanese signed kapitilacija 19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772816"/>
            <a:ext cx="2808312" cy="1698501"/>
          </a:xfrm>
          <a:prstGeom prst="rect">
            <a:avLst/>
          </a:prstGeom>
          <a:noFill/>
        </p:spPr>
      </p:pic>
      <p:pic>
        <p:nvPicPr>
          <p:cNvPr id="5126" name="Picture 6" descr="https://s-media-cache-ak0.pinimg.com/236x/44/a3/ac/44a3ac3279f44f7b75e0706bcaf984d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492896"/>
            <a:ext cx="2247900" cy="2350765"/>
          </a:xfrm>
          <a:prstGeom prst="rect">
            <a:avLst/>
          </a:prstGeom>
          <a:noFill/>
        </p:spPr>
      </p:pic>
      <p:pic>
        <p:nvPicPr>
          <p:cNvPr id="5130" name="Picture 10" descr="https://s-media-cache-ak0.pinimg.com/236x/76/a5/4d/76a54d80687c91c71c2a412884979c3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1628800"/>
            <a:ext cx="3168352" cy="19442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551723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,,Дебељко” и </a:t>
            </a:r>
          </a:p>
          <a:p>
            <a:r>
              <a:rPr lang="sr-Cyrl-RS" dirty="0" smtClean="0"/>
              <a:t>,,Мали дечко”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251520" y="428604"/>
            <a:ext cx="864096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Јапански </a:t>
            </a:r>
            <a:r>
              <a:rPr lang="sr-Cyrl-C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цар</a:t>
            </a:r>
            <a:r>
              <a:rPr lang="sr-Cyrl-C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sr-Cyrl-C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Хирохито</a:t>
            </a:r>
            <a:r>
              <a:rPr lang="sr-Cyrl-C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:,,Неиздрживо се мора издржати”, </a:t>
            </a:r>
            <a:r>
              <a:rPr lang="sr-Cyrl-C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потписује капитулацију Јапана </a:t>
            </a:r>
            <a:r>
              <a:rPr lang="sr-Cyrl-C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2.септембра 1945.</a:t>
            </a:r>
            <a:endParaRPr lang="sr-Latn-C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899592" y="3929065"/>
            <a:ext cx="67946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крај Другог светског рата</a:t>
            </a:r>
            <a:r>
              <a:rPr lang="sr-Cyrl-C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sr-Latn-C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212976"/>
            <a:ext cx="20162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kvir za tekst 4"/>
          <p:cNvSpPr txBox="1"/>
          <p:nvPr/>
        </p:nvSpPr>
        <p:spPr>
          <a:xfrm>
            <a:off x="7358082" y="602128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Х</a:t>
            </a:r>
            <a:r>
              <a:rPr lang="sr-Cyrl-RS" b="1" dirty="0" smtClean="0"/>
              <a:t>и</a:t>
            </a:r>
            <a:r>
              <a:rPr lang="sr-Cyrl-CS" b="1" dirty="0" smtClean="0"/>
              <a:t>рохито</a:t>
            </a:r>
            <a:endParaRPr lang="en-US" b="1" dirty="0"/>
          </a:p>
        </p:txBody>
      </p:sp>
    </p:spTree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eško 1"/>
          <p:cNvSpPr/>
          <p:nvPr/>
        </p:nvSpPr>
        <p:spPr>
          <a:xfrm>
            <a:off x="3286116" y="1500174"/>
            <a:ext cx="2500330" cy="2357454"/>
          </a:xfrm>
          <a:prstGeom prst="smileyFac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ravougaonik 2"/>
          <p:cNvSpPr/>
          <p:nvPr/>
        </p:nvSpPr>
        <p:spPr>
          <a:xfrm>
            <a:off x="1449767" y="4429131"/>
            <a:ext cx="62444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r-Cyrl-CS" sz="5400" b="1" cap="none" spc="0" dirty="0" smtClean="0">
                <a:ln/>
                <a:solidFill>
                  <a:schemeClr val="accent3"/>
                </a:solidFill>
                <a:effectLst/>
              </a:rPr>
              <a:t>Душица Максимовић</a:t>
            </a:r>
            <a:endParaRPr lang="sr-Latn-C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789329" y="428604"/>
            <a:ext cx="75653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Ратна  хроника </a:t>
            </a:r>
            <a:r>
              <a:rPr lang="sr-Cyrl-C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1939:</a:t>
            </a:r>
          </a:p>
        </p:txBody>
      </p:sp>
      <p:sp>
        <p:nvSpPr>
          <p:cNvPr id="3" name="Pravougaonik 2"/>
          <p:cNvSpPr/>
          <p:nvPr/>
        </p:nvSpPr>
        <p:spPr>
          <a:xfrm>
            <a:off x="428596" y="3212976"/>
            <a:ext cx="8501122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17.09. Пољску напао и СССР</a:t>
            </a:r>
            <a:r>
              <a:rPr lang="sr-Cyrl-C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на основу пакта Рибентроп-Молотов о ненападању и подели Пољске –Вислом, руск</a:t>
            </a:r>
            <a:r>
              <a:rPr lang="sr-Latn-R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</a:t>
            </a:r>
            <a:r>
              <a:rPr lang="sr-Cyrl-C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окупациј</a:t>
            </a:r>
            <a:r>
              <a:rPr lang="sr-Latn-R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</a:t>
            </a:r>
            <a:r>
              <a:rPr lang="sr-Cyrl-C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Источне Европе.</a:t>
            </a:r>
          </a:p>
          <a:p>
            <a:r>
              <a:rPr lang="sr-Cyrl-C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Пољаци се бранили </a:t>
            </a:r>
            <a:r>
              <a:rPr lang="sr-Latn-ME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35</a:t>
            </a:r>
            <a:r>
              <a:rPr lang="sr-Cyrl-C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дана.</a:t>
            </a:r>
          </a:p>
          <a:p>
            <a:pPr>
              <a:buFont typeface="Arial" pitchFamily="34" charset="0"/>
              <a:buChar char="•"/>
            </a:pPr>
            <a:r>
              <a:rPr lang="sr-Cyrl-C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Италијани окупирали Албанију, избачени из Грчке.</a:t>
            </a:r>
            <a:endParaRPr lang="sr-Latn-C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8674" name="Picture 2" descr="http://www.politika.rs/old/uploads/rubrike/102578/i/1/Poljska-2-sv-rat-foto-AF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664296" cy="1762126"/>
          </a:xfrm>
          <a:prstGeom prst="rect">
            <a:avLst/>
          </a:prstGeom>
          <a:noFill/>
        </p:spPr>
      </p:pic>
      <p:pic>
        <p:nvPicPr>
          <p:cNvPr id="28676" name="Picture 4" descr="http://zlatibor.tv/wp-content/uploads/2014/09/poljska39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96752"/>
            <a:ext cx="5238750" cy="19442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924944"/>
            <a:ext cx="5940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</a:rPr>
              <a:t>Немачки напад на 1.09.1939.Пољску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556792"/>
            <a:ext cx="73448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Ратна  хроника </a:t>
            </a:r>
          </a:p>
          <a:p>
            <a:pPr algn="ctr"/>
            <a:r>
              <a:rPr lang="sr-Cyrl-C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1940: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214282" y="0"/>
            <a:ext cx="871543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1940. Немачки </a:t>
            </a:r>
            <a:r>
              <a:rPr lang="sr-Latn-C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Blic </a:t>
            </a:r>
            <a:r>
              <a:rPr lang="sr-Latn-C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krig</a:t>
            </a:r>
            <a:r>
              <a:rPr lang="sr-Latn-C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-</a:t>
            </a:r>
            <a:r>
              <a:rPr lang="sr-Cyrl-C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муњевити рат (садејство авиона и тенкова )</a:t>
            </a:r>
            <a:r>
              <a:rPr lang="sr-Cyrl-C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sr-Latn-C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0" y="980728"/>
            <a:ext cx="9144000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75 дана освојили 6 држава</a:t>
            </a:r>
            <a:r>
              <a:rPr lang="sr-Cyrl-C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sr-Cyrl-C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Данску</a:t>
            </a:r>
          </a:p>
          <a:p>
            <a:pPr>
              <a:buFont typeface="Arial" pitchFamily="34" charset="0"/>
              <a:buChar char="•"/>
            </a:pPr>
            <a:r>
              <a:rPr lang="sr-Cyrl-C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Норвешку</a:t>
            </a:r>
            <a:r>
              <a:rPr lang="sr-Cyrl-C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sr-Cyrl-C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Видкун</a:t>
            </a:r>
            <a:r>
              <a:rPr lang="sr-Cyrl-C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Квислинг</a:t>
            </a: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(сарадник окупатора)</a:t>
            </a:r>
          </a:p>
          <a:p>
            <a:pPr>
              <a:buFont typeface="Arial" pitchFamily="34" charset="0"/>
              <a:buChar char="•"/>
            </a:pP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Земље </a:t>
            </a:r>
            <a:r>
              <a:rPr lang="sr-Cyrl-CS" sz="3200" b="1" dirty="0" smtClean="0">
                <a:ln/>
                <a:solidFill>
                  <a:srgbClr val="FFFF00"/>
                </a:solidFill>
              </a:rPr>
              <a:t>БЕН</a:t>
            </a:r>
            <a:r>
              <a:rPr lang="sr-Latn-RS" sz="3200" b="1" smtClean="0">
                <a:ln/>
                <a:solidFill>
                  <a:srgbClr val="FFFF00"/>
                </a:solidFill>
              </a:rPr>
              <a:t>E</a:t>
            </a:r>
            <a:r>
              <a:rPr lang="sr-Cyrl-CS" sz="3200" b="1" smtClean="0">
                <a:ln/>
                <a:solidFill>
                  <a:srgbClr val="FFFF00"/>
                </a:solidFill>
              </a:rPr>
              <a:t>ЛУКСА</a:t>
            </a:r>
            <a:r>
              <a:rPr lang="sr-Cyrl-CS" sz="2800" b="1" smtClean="0">
                <a:ln/>
              </a:rPr>
              <a:t>-а</a:t>
            </a:r>
            <a:endParaRPr lang="sr-Cyrl-CS" sz="2800" b="1" dirty="0" smtClean="0">
              <a:ln/>
            </a:endParaRPr>
          </a:p>
          <a:p>
            <a:pPr>
              <a:buFont typeface="Arial" pitchFamily="34" charset="0"/>
              <a:buChar char="•"/>
            </a:pPr>
            <a:r>
              <a:rPr lang="sr-Cyrl-CS" sz="3200" b="1" dirty="0" smtClean="0">
                <a:ln/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Француску</a:t>
            </a:r>
            <a:r>
              <a:rPr lang="sr-Cyrl-CS" sz="3600" b="1" dirty="0" smtClean="0">
                <a:ln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sr-Cyrl-CS" sz="2800" b="1" dirty="0" err="1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Ромел</a:t>
            </a:r>
            <a:r>
              <a:rPr lang="sr-Cyrl-CS" sz="2800" b="1" dirty="0" err="1" smtClean="0">
                <a:ln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</a:t>
            </a:r>
            <a:r>
              <a:rPr lang="sr-Cyrl-CS" sz="2800" b="1" dirty="0" smtClean="0">
                <a:ln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оклопни корпус за 2 дан прошао </a:t>
            </a:r>
            <a:r>
              <a:rPr lang="sr-Cyrl-CS" sz="2800" b="1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кроз</a:t>
            </a:r>
            <a:r>
              <a:rPr lang="sr-Cyrl-CS" sz="2800" b="1" dirty="0" smtClean="0">
                <a:ln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 Французе, ,,непрелазне” </a:t>
            </a:r>
            <a:r>
              <a:rPr lang="sr-Cyrl-CS" sz="2800" b="1" dirty="0" err="1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Ардене</a:t>
            </a:r>
            <a:r>
              <a:rPr lang="sr-Cyrl-CS" sz="2800" b="1" dirty="0" smtClean="0">
                <a:ln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sr-Cyrl-CS" sz="2800" b="1" dirty="0" smtClean="0">
                <a:ln/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Капитулација 22.06</a:t>
            </a:r>
            <a:r>
              <a:rPr lang="sr-Cyrl-CS" sz="2800" b="1" dirty="0" smtClean="0">
                <a:ln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Квинслишка влада</a:t>
            </a:r>
            <a:r>
              <a:rPr lang="sr-Latn-CS" sz="2800" b="1" dirty="0" smtClean="0">
                <a:ln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800" b="1" dirty="0" smtClean="0">
                <a:ln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Филипа Петена у Вишију; </a:t>
            </a:r>
            <a:r>
              <a:rPr lang="sr-Cyrl-CS" sz="280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</a:t>
            </a:r>
            <a:r>
              <a:rPr lang="sr-Cyrl-CS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 Гол</a:t>
            </a:r>
            <a:r>
              <a:rPr lang="sr-Cyrl-RS" sz="2800" dirty="0" smtClean="0">
                <a:solidFill>
                  <a:srgbClr val="FFFF00"/>
                </a:solidFill>
              </a:rPr>
              <a:t> </a:t>
            </a:r>
            <a:r>
              <a:rPr lang="sr-Cyrl-RS" sz="2800" dirty="0" smtClean="0"/>
              <a:t>формира  владу и покрет ,,</a:t>
            </a:r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Слободна Француска</a:t>
            </a:r>
            <a:r>
              <a:rPr lang="sr-Cyrl-RS" sz="2800" dirty="0" smtClean="0"/>
              <a:t>”.</a:t>
            </a:r>
            <a:endParaRPr lang="sr-Cyrl-CS" sz="2800" b="1" dirty="0" smtClean="0">
              <a:ln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sr-Latn-ME" sz="2400" b="1" dirty="0" smtClean="0">
                <a:ln/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28.</a:t>
            </a:r>
            <a:r>
              <a:rPr lang="sr-Cyrl-RS" sz="2400" b="1" dirty="0" smtClean="0">
                <a:ln/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мај-</a:t>
            </a:r>
            <a:r>
              <a:rPr lang="sr-Cyrl-CS" sz="2400" b="1" dirty="0" smtClean="0">
                <a:ln/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4.јун</a:t>
            </a:r>
            <a:r>
              <a:rPr lang="sr-Cyrl-CS" sz="2400" b="1" dirty="0" smtClean="0">
                <a:ln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-Енглези евак</a:t>
            </a:r>
            <a:r>
              <a:rPr lang="sr-Cyrl-RS" sz="2400" b="1" dirty="0" smtClean="0">
                <a:ln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sr-Cyrl-CS" sz="2400" b="1" dirty="0" smtClean="0">
                <a:ln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исали 350 000 војника из луке </a:t>
            </a:r>
            <a:r>
              <a:rPr lang="sr-Cyrl-CS" sz="2400" b="1" dirty="0" smtClean="0">
                <a:ln/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Денкерк</a:t>
            </a:r>
            <a:r>
              <a:rPr lang="sr-Cyrl-CS" sz="2400" b="1" dirty="0" smtClean="0">
                <a:ln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у Северну Африку користећи маглу и кишу јер немачки пилоти нису били ефикасни.Енглези су изгубили 230 бродова и 180 авиона.</a:t>
            </a:r>
          </a:p>
          <a:p>
            <a:pPr>
              <a:buFont typeface="Arial" pitchFamily="34" charset="0"/>
              <a:buChar char="•"/>
            </a:pPr>
            <a:endParaRPr lang="sr-Latn-CS" sz="36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650" name="Picture 2" descr="https://istorijat.files.wordpress.com/2012/12/d0bfd0bed0b2d0bbd0b0d187d0b5d19ad0b5-d0b1d0b5d0b6d0b0d19ad0b5-d0b1d180d0b8d182d0b0d0bdd181d0bad0b8d185-d0b8-d184d180d0b0d0bdd186d183.jpg?w=5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4528" y="332656"/>
            <a:ext cx="4800600" cy="4610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76556" y="4293095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Повлачење британских и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француских снага код Денкерка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2" name="Picture 4" descr="http://www.ducksters.com/history/world_war_ii/charles_de_gaul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4962524"/>
            <a:ext cx="1847850" cy="18954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0" y="6309320"/>
            <a:ext cx="169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Шарл  де Гол </a:t>
            </a:r>
            <a:endParaRPr lang="en-US" sz="2000" dirty="0"/>
          </a:p>
        </p:txBody>
      </p:sp>
    </p:spTree>
  </p:cSld>
  <p:clrMapOvr>
    <a:masterClrMapping/>
  </p:clrMapOvr>
  <p:transition spd="med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0023 L -0.75087 0.020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42 -0.02544 L -0.59879 -0.015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42 -0.02544 L -0.59879 -0.015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0" y="0"/>
            <a:ext cx="885828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r-Cyrl-CS" sz="3600" b="1" cap="none" spc="0" dirty="0" smtClean="0">
                <a:ln/>
                <a:solidFill>
                  <a:schemeClr val="accent3"/>
                </a:solidFill>
                <a:effectLst/>
              </a:rPr>
              <a:t>Ваздушна битка за Британију:</a:t>
            </a:r>
          </a:p>
          <a:p>
            <a:endParaRPr lang="sr-Latn-C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0" y="980728"/>
            <a:ext cx="6228184" cy="461665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sr-Cyrl-R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Вођена  у </a:t>
            </a:r>
            <a:r>
              <a:rPr lang="sr-Cyrl-C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августу </a:t>
            </a:r>
            <a:r>
              <a:rPr lang="sr-Latn-R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септембру </a:t>
            </a:r>
            <a:r>
              <a:rPr lang="sr-Cyrl-C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1940. </a:t>
            </a:r>
            <a:endParaRPr lang="en-US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0" y="17144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Хитлер наређује даноноћно бомбардовање Лондона  и других великих градова са циљем да убијањем цивила сломије британски борбени морал тј. наведе на предају, а онда изврши ,,инвазију” са бродова. </a:t>
            </a:r>
            <a:endParaRPr lang="en-US" sz="2400" b="1" dirty="0"/>
          </a:p>
        </p:txBody>
      </p:sp>
      <p:sp>
        <p:nvSpPr>
          <p:cNvPr id="7" name="Okvir za tekst 6"/>
          <p:cNvSpPr txBox="1"/>
          <p:nvPr/>
        </p:nvSpPr>
        <p:spPr>
          <a:xfrm>
            <a:off x="0" y="3212976"/>
            <a:ext cx="9358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7030A0"/>
                </a:solidFill>
              </a:rPr>
              <a:t>Британци на радару виде долазак немачких </a:t>
            </a:r>
            <a:r>
              <a:rPr lang="sr-Latn-CS" sz="2400" b="1" dirty="0" smtClean="0">
                <a:solidFill>
                  <a:srgbClr val="7030A0"/>
                </a:solidFill>
              </a:rPr>
              <a:t> </a:t>
            </a:r>
            <a:r>
              <a:rPr lang="sr-Cyrl-CS" sz="2400" b="1" dirty="0" smtClean="0">
                <a:solidFill>
                  <a:srgbClr val="7030A0"/>
                </a:solidFill>
              </a:rPr>
              <a:t>тешких бомбардера ,,штука” сиренама  обавештавују становништво, забрана осветљења градова, </a:t>
            </a:r>
            <a:r>
              <a:rPr lang="sr-Cyrl-CS" sz="2400" b="1" dirty="0" smtClean="0">
                <a:solidFill>
                  <a:srgbClr val="FFFF00"/>
                </a:solidFill>
              </a:rPr>
              <a:t>лаки британски  авиони  ловци ,,спитфајер “ и </a:t>
            </a:r>
            <a:r>
              <a:rPr lang="sr-Cyrl-CS" sz="2400" b="1" smtClean="0">
                <a:solidFill>
                  <a:srgbClr val="FFFF00"/>
                </a:solidFill>
              </a:rPr>
              <a:t>,,харикен</a:t>
            </a:r>
            <a:r>
              <a:rPr lang="sr-Cyrl-CS" sz="2400" b="1" dirty="0" smtClean="0">
                <a:solidFill>
                  <a:srgbClr val="FFFF00"/>
                </a:solidFill>
              </a:rPr>
              <a:t>” пресрећу и обарају  тешке и споре ,,штуке” јер немачки пилоти нису били обучени за борбе у ваздуху</a:t>
            </a:r>
            <a:r>
              <a:rPr lang="sr-Cyrl-CS" sz="2400" b="1" dirty="0" smtClean="0">
                <a:solidFill>
                  <a:srgbClr val="7030A0"/>
                </a:solidFill>
              </a:rPr>
              <a:t>  ;  бомбардују немачке градове, луке,фабрике...</a:t>
            </a:r>
          </a:p>
          <a:p>
            <a:endParaRPr lang="en-US" sz="2400" dirty="0"/>
          </a:p>
        </p:txBody>
      </p:sp>
      <p:sp>
        <p:nvSpPr>
          <p:cNvPr id="8" name="Pravougaonik 7"/>
          <p:cNvSpPr/>
          <p:nvPr/>
        </p:nvSpPr>
        <p:spPr>
          <a:xfrm>
            <a:off x="0" y="5661248"/>
            <a:ext cx="9144000" cy="892552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sr-Cyrl-CS" sz="2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октобру </a:t>
            </a:r>
            <a:r>
              <a:rPr lang="sr-Cyrl-CS" sz="2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због великих </a:t>
            </a:r>
            <a:r>
              <a:rPr lang="sr-Cyrl-CS" sz="2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губитака </a:t>
            </a:r>
            <a:r>
              <a:rPr lang="sr-Cyrl-CS" sz="2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Хитлер одустаје од инвазије чиме је </a:t>
            </a:r>
            <a:r>
              <a:rPr lang="sr-Cyrl-CS" sz="2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заустваљен</a:t>
            </a:r>
            <a:r>
              <a:rPr lang="sr-Cyrl-CS" sz="2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Блиц </a:t>
            </a:r>
            <a:r>
              <a:rPr lang="sr-Cyrl-CS" sz="2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криг</a:t>
            </a:r>
            <a:r>
              <a:rPr lang="sr-Cyrl-CS" sz="2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ваздуху. </a:t>
            </a:r>
            <a:endParaRPr lang="sr-Latn-CS" sz="2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kvir za tekst 9"/>
          <p:cNvSpPr txBox="1"/>
          <p:nvPr/>
        </p:nvSpPr>
        <p:spPr>
          <a:xfrm>
            <a:off x="9286908" y="257174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 </a:t>
            </a:r>
            <a:endParaRPr lang="en-US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3717032"/>
            <a:ext cx="292892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kvir za tekst 12"/>
          <p:cNvSpPr txBox="1"/>
          <p:nvPr/>
        </p:nvSpPr>
        <p:spPr>
          <a:xfrm>
            <a:off x="8643966" y="85723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kvir za tekst 13"/>
          <p:cNvSpPr txBox="1"/>
          <p:nvPr/>
        </p:nvSpPr>
        <p:spPr>
          <a:xfrm>
            <a:off x="9358346" y="385762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Штуке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714356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kvir za tekst 14"/>
          <p:cNvSpPr txBox="1"/>
          <p:nvPr/>
        </p:nvSpPr>
        <p:spPr>
          <a:xfrm>
            <a:off x="9144000" y="642918"/>
            <a:ext cx="176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rgbClr val="C00000"/>
                </a:solidFill>
              </a:rPr>
              <a:t>ловци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762250" y="3717032"/>
            <a:ext cx="2762250" cy="208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 rot="10430476" flipV="1">
            <a:off x="7667007" y="6432213"/>
            <a:ext cx="149031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 smtClean="0"/>
              <a:t>MESERŠMIT</a:t>
            </a:r>
            <a:endParaRPr lang="en-US" dirty="0"/>
          </a:p>
        </p:txBody>
      </p:sp>
      <p:sp>
        <p:nvSpPr>
          <p:cNvPr id="6" name="AutoShape 2" descr="Резултат слика за vinston čerč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2" name="Picture 4" descr="winston_churchi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0"/>
            <a:ext cx="2987824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323528" y="54868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i="1" dirty="0" smtClean="0"/>
              <a:t>Операција ,,Морски лав” </a:t>
            </a:r>
            <a:endParaRPr lang="en-US" sz="2000" i="1" dirty="0"/>
          </a:p>
        </p:txBody>
      </p:sp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79769E-6 L -0.36076 -0.01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3.06358E-6 L -0.51042 -0.006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77457E-6 L 0.2809 -0.00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-0.47709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1637</TotalTime>
  <Words>1915</Words>
  <Application>Microsoft Office PowerPoint</Application>
  <PresentationFormat>On-screen Show (4:3)</PresentationFormat>
  <Paragraphs>175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Papir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xpuser</dc:creator>
  <cp:lastModifiedBy>User</cp:lastModifiedBy>
  <cp:revision>266</cp:revision>
  <dcterms:created xsi:type="dcterms:W3CDTF">2012-02-11T13:07:03Z</dcterms:created>
  <dcterms:modified xsi:type="dcterms:W3CDTF">2017-04-01T13:16:31Z</dcterms:modified>
</cp:coreProperties>
</file>